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676" r:id="rId3"/>
    <p:sldId id="675" r:id="rId4"/>
    <p:sldId id="677" r:id="rId5"/>
    <p:sldId id="674" r:id="rId6"/>
    <p:sldId id="645" r:id="rId7"/>
    <p:sldId id="655" r:id="rId8"/>
    <p:sldId id="659" r:id="rId9"/>
    <p:sldId id="656" r:id="rId10"/>
    <p:sldId id="643" r:id="rId11"/>
    <p:sldId id="657" r:id="rId12"/>
    <p:sldId id="658" r:id="rId13"/>
    <p:sldId id="660" r:id="rId14"/>
    <p:sldId id="661" r:id="rId15"/>
    <p:sldId id="662" r:id="rId16"/>
    <p:sldId id="581" r:id="rId17"/>
  </p:sldIdLst>
  <p:sldSz cx="9144000" cy="6858000" type="screen4x3"/>
  <p:notesSz cx="6815138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86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53226" cy="49720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337" y="5"/>
            <a:ext cx="2953226" cy="49720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B64F9C-7A25-420A-B5FD-CD671B126020}" type="datetimeFigureOut">
              <a:rPr lang="en-US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5178"/>
            <a:ext cx="2953226" cy="4972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337" y="9445178"/>
            <a:ext cx="2953226" cy="497206"/>
          </a:xfrm>
          <a:prstGeom prst="rect">
            <a:avLst/>
          </a:prstGeom>
        </p:spPr>
        <p:txBody>
          <a:bodyPr vert="horz" wrap="square" lIns="91430" tIns="45715" rIns="91430" bIns="45715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56A5EF9-1787-4C8E-806E-5F2DF9F87B4B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2953226" cy="49720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7" y="5"/>
            <a:ext cx="2953226" cy="49720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394973-40CA-4B04-9FDA-35ADE8BA2F1F}" type="datetimeFigureOut">
              <a:rPr lang="en-US"/>
              <a:t>8/3/2021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5" y="4723453"/>
            <a:ext cx="5452110" cy="4474845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5178"/>
            <a:ext cx="2953226" cy="49720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7" y="9445178"/>
            <a:ext cx="2953226" cy="497206"/>
          </a:xfrm>
          <a:prstGeom prst="rect">
            <a:avLst/>
          </a:prstGeom>
        </p:spPr>
        <p:txBody>
          <a:bodyPr vert="horz" wrap="square" lIns="91430" tIns="45715" rIns="91430" bIns="45715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A97CE8B-0424-4027-B1FB-A45BA261820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97CE8B-0424-4027-B1FB-A45BA261820E}" type="slidenum">
              <a:rPr lang="en-US" altLang="en-US" smtClean="0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502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DC423-586B-4A6A-8BF4-2B55A2886683}" type="datetime1">
              <a:rPr lang="en-AU" smtClean="0"/>
              <a:t>3/08/2021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BC84E-2892-41DE-AECE-CF883C6F0C3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7ACC8-B417-4F61-9204-82EAE096F2BD}" type="datetime1">
              <a:rPr lang="en-AU" smtClean="0"/>
              <a:t>3/08/2021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4DF34-4BCB-49B1-80F2-40FCF9A40BD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C82E-7C7A-4930-AA65-094DC70C5140}" type="datetime1">
              <a:rPr lang="en-AU" smtClean="0"/>
              <a:t>3/08/2021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200A-8734-4355-919F-2B909C9EE85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616ED-3783-4BC2-9569-F463ACDC7C46}" type="datetime1">
              <a:rPr lang="en-AU" smtClean="0"/>
              <a:t>3/08/2021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65C39-CBD9-4E3A-A9E8-B0372D08D139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EB4D-1B53-442C-8B72-96483A90C58E}" type="datetime1">
              <a:rPr lang="en-AU" smtClean="0"/>
              <a:t>3/08/2021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EFA8F-ED9E-4A19-A811-F2B66F3F9B80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36537-5002-4A21-8A7E-4DC92CA90029}" type="datetime1">
              <a:rPr lang="en-AU" smtClean="0"/>
              <a:t>3/08/2021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F5C2C-3169-4810-AE3F-79AEA3D76B68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BB0D4-08CC-4E22-8C03-30C25E3BE91A}" type="datetime1">
              <a:rPr lang="en-AU" smtClean="0"/>
              <a:t>3/08/2021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5DE49-69DE-4358-9FF6-46E612F5B20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EDB93-F88B-4C8C-8499-509BA50FD0DC}" type="datetime1">
              <a:rPr lang="en-AU" smtClean="0"/>
              <a:t>3/08/2021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4838F-A05C-4A57-A4DD-E12482632BF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210E-9926-44C9-9C91-4C6DB3D4C5F1}" type="datetime1">
              <a:rPr lang="en-AU" smtClean="0"/>
              <a:t>3/08/2021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A32A-9945-4A8C-B55A-C3E62F58871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4BC6F-4368-4052-AB4A-E80560334FA9}" type="datetime1">
              <a:rPr lang="en-AU" smtClean="0"/>
              <a:t>3/08/2021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5BC64-EF64-4102-9E72-F5389016169A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82E13-DD82-4ABC-BB4E-73FE867C81F2}" type="datetime1">
              <a:rPr lang="en-AU" smtClean="0"/>
              <a:t>3/08/2021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6EBD7-B538-4024-871D-C45ABB6B6B6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412EB7-B0F2-415F-BFDF-7CC8D7B6EE5D}" type="datetime1">
              <a:rPr lang="en-AU" smtClean="0"/>
              <a:t>3/08/2021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Forum SA Bandung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8B3A8C0-1BA3-42FC-AE25-96023C3176C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D:\SEMUA YANG PATEN ADA DISINI\logo ugm BAKUI\akarjulang_biru_transp (1) - Cop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940" y="5418161"/>
            <a:ext cx="1116659" cy="100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660076" y="636503"/>
            <a:ext cx="742954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sz="3200" b="1" dirty="0"/>
              <a:t>MEMBAYANGKAN METODOLOGI ILMU SEJARAH ISLAM (INDONESIA) UNTUK MASA KINI DAN MASA DEPAN</a:t>
            </a:r>
            <a:endParaRPr lang="id-ID" sz="3200" b="1" dirty="0"/>
          </a:p>
          <a:p>
            <a:pPr algn="ctr"/>
            <a:endParaRPr lang="en-US" altLang="en-US" sz="3600" b="1" dirty="0"/>
          </a:p>
          <a:p>
            <a:pPr algn="ctr"/>
            <a:endParaRPr lang="en-US" altLang="en-US" sz="3600" b="1" dirty="0"/>
          </a:p>
          <a:p>
            <a:pPr algn="ctr"/>
            <a:r>
              <a:rPr lang="en-ID" sz="1600" b="1" dirty="0"/>
              <a:t>SERI WEBINAR NASIONAL ILMU-ILMU ADAB 2021, </a:t>
            </a:r>
            <a:r>
              <a:rPr lang="en-US" altLang="en-US" sz="1600" b="1" dirty="0"/>
              <a:t>“</a:t>
            </a:r>
            <a:r>
              <a:rPr lang="en-ID" sz="1600" b="1" dirty="0"/>
              <a:t>PENDEFINISIAN KEMBALI PERADABAN ISLAM PADA ERA KEHIDUPAN NORMAL BARU</a:t>
            </a:r>
            <a:r>
              <a:rPr lang="en-US" altLang="en-US" sz="1600" b="1" dirty="0"/>
              <a:t>” </a:t>
            </a:r>
            <a:r>
              <a:rPr lang="en-ID" sz="1600" b="1" dirty="0"/>
              <a:t>FAKULTAS ADAB DAN ILMU BUDAYA UIN SUNAN KALIJAGA, YOGYAKARTA </a:t>
            </a:r>
            <a:r>
              <a:rPr lang="en-US" altLang="en-US" sz="1600" b="1" dirty="0"/>
              <a:t>3 AGUSTUS 2021</a:t>
            </a:r>
            <a:endParaRPr lang="id-ID" altLang="en-US" sz="1600" b="1" dirty="0"/>
          </a:p>
          <a:p>
            <a:pPr algn="ctr"/>
            <a:endParaRPr lang="en-US" altLang="en-US" b="1" dirty="0">
              <a:solidFill>
                <a:srgbClr val="002060"/>
              </a:solidFill>
              <a:ea typeface="MS PGothic" panose="020B0600070205080204" pitchFamily="34" charset="-128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80810" y="4162567"/>
            <a:ext cx="8631178" cy="1351129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id-ID" alt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id-ID" altLang="en-US" sz="1800" dirty="0">
                <a:solidFill>
                  <a:schemeClr val="tx1"/>
                </a:solidFill>
              </a:rPr>
              <a:t>Bambang Purwanto</a:t>
            </a:r>
          </a:p>
          <a:p>
            <a:pPr>
              <a:spcBef>
                <a:spcPts val="0"/>
              </a:spcBef>
            </a:pPr>
            <a:r>
              <a:rPr lang="en-US" altLang="en-US" sz="1800" dirty="0" err="1">
                <a:solidFill>
                  <a:schemeClr val="tx1"/>
                </a:solidFill>
              </a:rPr>
              <a:t>Departemen</a:t>
            </a:r>
            <a:r>
              <a:rPr lang="en-US" altLang="en-US" sz="1800" dirty="0">
                <a:solidFill>
                  <a:schemeClr val="tx1"/>
                </a:solidFill>
              </a:rPr>
              <a:t> Sejarah, </a:t>
            </a:r>
            <a:r>
              <a:rPr lang="id-ID" altLang="en-US" sz="1800" dirty="0">
                <a:solidFill>
                  <a:schemeClr val="tx1"/>
                </a:solidFill>
              </a:rPr>
              <a:t>Fakultas Ilmu Budaya</a:t>
            </a:r>
          </a:p>
          <a:p>
            <a:pPr>
              <a:spcBef>
                <a:spcPts val="0"/>
              </a:spcBef>
            </a:pPr>
            <a:r>
              <a:rPr lang="id-ID" altLang="en-US" sz="1800" dirty="0">
                <a:solidFill>
                  <a:schemeClr val="tx1"/>
                </a:solidFill>
              </a:rPr>
              <a:t>Universitas Gadjah Mada 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93D63-B3BA-45CE-9AED-89839ABB1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KEBENARAN SUBJEKTIF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61046-5A89-41CA-90EC-B209E7ED8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D" sz="2800" dirty="0" err="1"/>
              <a:t>Setiap</a:t>
            </a:r>
            <a:r>
              <a:rPr lang="en-ID" sz="2800" dirty="0"/>
              <a:t> </a:t>
            </a:r>
            <a:r>
              <a:rPr lang="en-ID" sz="2800" dirty="0" err="1"/>
              <a:t>konstruksi</a:t>
            </a:r>
            <a:r>
              <a:rPr lang="en-ID" sz="2800" dirty="0"/>
              <a:t> </a:t>
            </a:r>
            <a:r>
              <a:rPr lang="en-ID" sz="2800" dirty="0" err="1"/>
              <a:t>historiografi</a:t>
            </a:r>
            <a:r>
              <a:rPr lang="en-ID" sz="2800" dirty="0"/>
              <a:t> </a:t>
            </a:r>
            <a:r>
              <a:rPr lang="en-ID" sz="2800" dirty="0" err="1"/>
              <a:t>menghadirkan</a:t>
            </a:r>
            <a:r>
              <a:rPr lang="en-ID" sz="2800" dirty="0"/>
              <a:t> </a:t>
            </a:r>
            <a:r>
              <a:rPr lang="en-ID" sz="2800" dirty="0" err="1"/>
              <a:t>naratif</a:t>
            </a:r>
            <a:r>
              <a:rPr lang="en-ID" sz="2800" dirty="0"/>
              <a:t> dan </a:t>
            </a:r>
            <a:r>
              <a:rPr lang="en-ID" sz="2800" dirty="0" err="1"/>
              <a:t>memori</a:t>
            </a:r>
            <a:r>
              <a:rPr lang="en-ID" sz="2800" dirty="0"/>
              <a:t>, yang </a:t>
            </a:r>
            <a:r>
              <a:rPr lang="en-ID" sz="2800" dirty="0" err="1"/>
              <a:t>diyakini</a:t>
            </a:r>
            <a:r>
              <a:rPr lang="en-ID" sz="2800" dirty="0"/>
              <a:t> oleh </a:t>
            </a:r>
            <a:r>
              <a:rPr lang="en-ID" sz="2800" dirty="0" err="1"/>
              <a:t>agensinya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kebenaran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masa </a:t>
            </a:r>
            <a:r>
              <a:rPr lang="en-ID" sz="2800" dirty="0" err="1"/>
              <a:t>lalu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paling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representasi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masa </a:t>
            </a:r>
            <a:r>
              <a:rPr lang="en-ID" sz="2800" dirty="0" err="1"/>
              <a:t>lalu</a:t>
            </a:r>
            <a:r>
              <a:rPr lang="en-ID" sz="2800" dirty="0"/>
              <a:t> </a:t>
            </a:r>
            <a:r>
              <a:rPr lang="en-ID" sz="2800" dirty="0" err="1"/>
              <a:t>itu</a:t>
            </a:r>
            <a:r>
              <a:rPr lang="en-ID" sz="2800" dirty="0"/>
              <a:t> </a:t>
            </a:r>
            <a:r>
              <a:rPr lang="en-ID" sz="2800" dirty="0" err="1"/>
              <a:t>sendiri</a:t>
            </a:r>
            <a:r>
              <a:rPr lang="en-ID" sz="2800" dirty="0"/>
              <a:t>. </a:t>
            </a:r>
          </a:p>
          <a:p>
            <a:pPr lvl="0"/>
            <a:r>
              <a:rPr lang="en-ID" sz="2800" dirty="0" err="1"/>
              <a:t>Padahal</a:t>
            </a:r>
            <a:r>
              <a:rPr lang="en-ID" sz="2800" dirty="0"/>
              <a:t> </a:t>
            </a:r>
            <a:r>
              <a:rPr lang="en-ID" sz="2800" dirty="0" err="1"/>
              <a:t>setiap</a:t>
            </a:r>
            <a:r>
              <a:rPr lang="en-ID" sz="2800" dirty="0"/>
              <a:t> </a:t>
            </a:r>
            <a:r>
              <a:rPr lang="en-ID" sz="2800" dirty="0" err="1"/>
              <a:t>kebenaran</a:t>
            </a:r>
            <a:r>
              <a:rPr lang="en-ID" sz="2800" dirty="0"/>
              <a:t> </a:t>
            </a:r>
            <a:r>
              <a:rPr lang="en-ID" sz="2800" dirty="0" err="1"/>
              <a:t>historis</a:t>
            </a:r>
            <a:r>
              <a:rPr lang="en-ID" sz="2800" dirty="0"/>
              <a:t> </a:t>
            </a:r>
            <a:r>
              <a:rPr lang="en-ID" sz="2800" dirty="0" err="1"/>
              <a:t>ada</a:t>
            </a:r>
            <a:r>
              <a:rPr lang="en-ID" sz="2800" dirty="0"/>
              <a:t> </a:t>
            </a:r>
            <a:r>
              <a:rPr lang="en-ID" sz="2800" dirty="0" err="1"/>
              <a:t>batasnya</a:t>
            </a:r>
            <a:r>
              <a:rPr lang="en-ID" sz="2800" dirty="0"/>
              <a:t>, yang </a:t>
            </a:r>
            <a:r>
              <a:rPr lang="en-ID" sz="2800" dirty="0" err="1"/>
              <a:t>sangat</a:t>
            </a:r>
            <a:r>
              <a:rPr lang="en-ID" sz="2800" dirty="0"/>
              <a:t> </a:t>
            </a:r>
            <a:r>
              <a:rPr lang="en-ID" sz="2800" dirty="0" err="1"/>
              <a:t>ditentukan</a:t>
            </a:r>
            <a:r>
              <a:rPr lang="en-ID" sz="2800" dirty="0"/>
              <a:t> oleh </a:t>
            </a:r>
            <a:r>
              <a:rPr lang="en-ID" sz="2800" dirty="0" err="1"/>
              <a:t>perspektif</a:t>
            </a:r>
            <a:r>
              <a:rPr lang="en-ID" sz="2800" dirty="0"/>
              <a:t> dan </a:t>
            </a:r>
            <a:r>
              <a:rPr lang="en-ID" sz="2800" dirty="0" err="1"/>
              <a:t>tujuan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keberadaan</a:t>
            </a:r>
            <a:r>
              <a:rPr lang="en-ID" sz="2800" dirty="0"/>
              <a:t> </a:t>
            </a:r>
            <a:r>
              <a:rPr lang="en-ID" sz="2800" dirty="0" err="1"/>
              <a:t>historiografi</a:t>
            </a:r>
            <a:r>
              <a:rPr lang="en-ID" sz="2800" dirty="0"/>
              <a:t> </a:t>
            </a:r>
            <a:r>
              <a:rPr lang="en-ID" sz="2800" dirty="0" err="1"/>
              <a:t>tersebut</a:t>
            </a:r>
            <a:r>
              <a:rPr lang="en-ID" sz="2800" dirty="0"/>
              <a:t>. </a:t>
            </a:r>
          </a:p>
          <a:p>
            <a:pPr lvl="0"/>
            <a:r>
              <a:rPr lang="en-ID" sz="2800" dirty="0" err="1"/>
              <a:t>Kebenaran</a:t>
            </a:r>
            <a:r>
              <a:rPr lang="en-ID" sz="2800" dirty="0"/>
              <a:t> </a:t>
            </a:r>
            <a:r>
              <a:rPr lang="en-ID" sz="2800" dirty="0" err="1"/>
              <a:t>historis</a:t>
            </a:r>
            <a:r>
              <a:rPr lang="en-ID" sz="2800" dirty="0"/>
              <a:t> </a:t>
            </a:r>
            <a:r>
              <a:rPr lang="en-ID" sz="2800" dirty="0" err="1"/>
              <a:t>cenderung</a:t>
            </a:r>
            <a:r>
              <a:rPr lang="en-ID" sz="2800" dirty="0"/>
              <a:t> </a:t>
            </a:r>
            <a:r>
              <a:rPr lang="en-ID" sz="2800" dirty="0" err="1"/>
              <a:t>bersifat</a:t>
            </a:r>
            <a:r>
              <a:rPr lang="en-ID" sz="2800" dirty="0"/>
              <a:t> </a:t>
            </a:r>
            <a:r>
              <a:rPr lang="en-ID" sz="2800" dirty="0" err="1"/>
              <a:t>relatif</a:t>
            </a:r>
            <a:r>
              <a:rPr lang="en-ID" sz="2800" dirty="0"/>
              <a:t>. Pada </a:t>
            </a:r>
            <a:r>
              <a:rPr lang="en-ID" sz="2800" dirty="0" err="1"/>
              <a:t>konteks</a:t>
            </a:r>
            <a:r>
              <a:rPr lang="en-ID" sz="2800" dirty="0"/>
              <a:t> </a:t>
            </a:r>
            <a:r>
              <a:rPr lang="en-ID" sz="2800" dirty="0" err="1"/>
              <a:t>ini</a:t>
            </a:r>
            <a:r>
              <a:rPr lang="en-ID" sz="2800" dirty="0"/>
              <a:t> </a:t>
            </a:r>
            <a:r>
              <a:rPr lang="en-ID" sz="2800" dirty="0" err="1"/>
              <a:t>relativitas</a:t>
            </a:r>
            <a:r>
              <a:rPr lang="en-ID" sz="2800" dirty="0"/>
              <a:t> </a:t>
            </a:r>
            <a:r>
              <a:rPr lang="en-ID" sz="2800" dirty="0" err="1"/>
              <a:t>kebenaran</a:t>
            </a:r>
            <a:r>
              <a:rPr lang="en-ID" sz="2800" dirty="0"/>
              <a:t> </a:t>
            </a:r>
            <a:r>
              <a:rPr lang="en-ID" sz="2800" dirty="0" err="1"/>
              <a:t>sejarah</a:t>
            </a:r>
            <a:r>
              <a:rPr lang="en-ID" sz="2800" dirty="0"/>
              <a:t> </a:t>
            </a:r>
            <a:r>
              <a:rPr lang="en-ID" sz="2800" dirty="0" err="1"/>
              <a:t>harus</a:t>
            </a:r>
            <a:r>
              <a:rPr lang="en-ID" sz="2800" dirty="0"/>
              <a:t> </a:t>
            </a:r>
            <a:r>
              <a:rPr lang="en-ID" sz="2800" dirty="0" err="1"/>
              <a:t>berhadapan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kebenaran</a:t>
            </a:r>
            <a:r>
              <a:rPr lang="en-ID" sz="2800" dirty="0"/>
              <a:t> </a:t>
            </a:r>
            <a:r>
              <a:rPr lang="en-ID" sz="2800" dirty="0" err="1"/>
              <a:t>mutlak</a:t>
            </a:r>
            <a:r>
              <a:rPr lang="en-ID" sz="2800" dirty="0"/>
              <a:t> yang </a:t>
            </a:r>
            <a:r>
              <a:rPr lang="en-ID" sz="2800" dirty="0" err="1"/>
              <a:t>ada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Islam.</a:t>
            </a:r>
          </a:p>
        </p:txBody>
      </p:sp>
    </p:spTree>
    <p:extLst>
      <p:ext uri="{BB962C8B-B14F-4D97-AF65-F5344CB8AC3E}">
        <p14:creationId xmlns:p14="http://schemas.microsoft.com/office/powerpoint/2010/main" val="1233681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02348-2DD4-499D-9452-C8A88D59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SEJARAH, QADA DAN QADAR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A9CA3-EA9D-4249-815D-E937EB45C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D" sz="2800" dirty="0" err="1"/>
              <a:t>Memamerkan</a:t>
            </a:r>
            <a:r>
              <a:rPr lang="en-ID" sz="2800" dirty="0"/>
              <a:t> </a:t>
            </a:r>
            <a:r>
              <a:rPr lang="en-ID" sz="2800" dirty="0" err="1"/>
              <a:t>kebesaran</a:t>
            </a:r>
            <a:r>
              <a:rPr lang="en-ID" sz="2800" dirty="0"/>
              <a:t> dan </a:t>
            </a:r>
            <a:r>
              <a:rPr lang="en-ID" sz="2800" dirty="0" err="1"/>
              <a:t>keagungan</a:t>
            </a:r>
            <a:r>
              <a:rPr lang="en-ID" sz="2800" dirty="0"/>
              <a:t> masa </a:t>
            </a:r>
            <a:r>
              <a:rPr lang="en-ID" sz="2800" dirty="0" err="1"/>
              <a:t>lalu</a:t>
            </a:r>
            <a:r>
              <a:rPr lang="en-ID" sz="2800" dirty="0"/>
              <a:t> </a:t>
            </a:r>
            <a:r>
              <a:rPr lang="en-ID" sz="2800" dirty="0" err="1"/>
              <a:t>duniawi</a:t>
            </a:r>
            <a:r>
              <a:rPr lang="en-ID" sz="2800" dirty="0"/>
              <a:t>, </a:t>
            </a:r>
            <a:r>
              <a:rPr lang="en-ID" sz="2800" dirty="0" err="1"/>
              <a:t>bukan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tujuan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narasi</a:t>
            </a:r>
            <a:r>
              <a:rPr lang="en-ID" sz="2800" dirty="0"/>
              <a:t> </a:t>
            </a:r>
            <a:r>
              <a:rPr lang="en-ID" sz="2800" dirty="0" err="1"/>
              <a:t>historis</a:t>
            </a:r>
            <a:r>
              <a:rPr lang="en-ID" sz="2800" dirty="0"/>
              <a:t> yang </a:t>
            </a:r>
            <a:r>
              <a:rPr lang="en-ID" sz="2800" dirty="0" err="1"/>
              <a:t>ada</a:t>
            </a:r>
            <a:r>
              <a:rPr lang="en-ID" sz="2800" dirty="0"/>
              <a:t> </a:t>
            </a:r>
            <a:r>
              <a:rPr lang="en-ID" sz="2800" dirty="0" err="1"/>
              <a:t>baik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Al-Qur’an, Sunnah, dan Hadis.</a:t>
            </a:r>
          </a:p>
          <a:p>
            <a:pPr lvl="0"/>
            <a:r>
              <a:rPr lang="en-ID" sz="2800" dirty="0"/>
              <a:t>Hal </a:t>
            </a:r>
            <a:r>
              <a:rPr lang="en-ID" sz="2800" dirty="0" err="1"/>
              <a:t>ini</a:t>
            </a:r>
            <a:r>
              <a:rPr lang="en-ID" sz="2800" dirty="0"/>
              <a:t>  </a:t>
            </a:r>
            <a:r>
              <a:rPr lang="en-ID" sz="2800" dirty="0" err="1"/>
              <a:t>memunculkan</a:t>
            </a:r>
            <a:r>
              <a:rPr lang="en-ID" sz="2800" dirty="0"/>
              <a:t> </a:t>
            </a:r>
            <a:r>
              <a:rPr lang="en-ID" sz="2800" dirty="0" err="1"/>
              <a:t>asumsi</a:t>
            </a:r>
            <a:r>
              <a:rPr lang="en-ID" sz="2800" dirty="0"/>
              <a:t> </a:t>
            </a:r>
            <a:r>
              <a:rPr lang="en-ID" sz="2800" dirty="0" err="1"/>
              <a:t>bahwa</a:t>
            </a:r>
            <a:r>
              <a:rPr lang="en-ID" sz="2800" dirty="0"/>
              <a:t> proses </a:t>
            </a:r>
            <a:r>
              <a:rPr lang="en-ID" sz="2800" dirty="0" err="1"/>
              <a:t>sejarah</a:t>
            </a:r>
            <a:r>
              <a:rPr lang="en-ID" sz="2800" dirty="0"/>
              <a:t> </a:t>
            </a:r>
            <a:r>
              <a:rPr lang="en-ID" sz="2800" dirty="0" err="1"/>
              <a:t>harus</a:t>
            </a:r>
            <a:r>
              <a:rPr lang="en-ID" sz="2800" dirty="0"/>
              <a:t> </a:t>
            </a:r>
            <a:r>
              <a:rPr lang="en-ID" sz="2800" dirty="0" err="1"/>
              <a:t>dikaitkan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salah </a:t>
            </a:r>
            <a:r>
              <a:rPr lang="en-ID" sz="2800" dirty="0" err="1"/>
              <a:t>satu</a:t>
            </a:r>
            <a:r>
              <a:rPr lang="en-ID" sz="2800" dirty="0"/>
              <a:t> </a:t>
            </a:r>
            <a:r>
              <a:rPr lang="en-ID" sz="2800" dirty="0" err="1"/>
              <a:t>rukun</a:t>
            </a:r>
            <a:r>
              <a:rPr lang="en-ID" sz="2800" dirty="0"/>
              <a:t> </a:t>
            </a:r>
            <a:r>
              <a:rPr lang="en-ID" sz="2800" dirty="0" err="1"/>
              <a:t>iman</a:t>
            </a:r>
            <a:r>
              <a:rPr lang="en-ID" sz="2800" dirty="0"/>
              <a:t>, yang </a:t>
            </a:r>
            <a:r>
              <a:rPr lang="en-ID" sz="2800" dirty="0" err="1"/>
              <a:t>berupa</a:t>
            </a:r>
            <a:r>
              <a:rPr lang="en-ID" sz="2800" dirty="0"/>
              <a:t> </a:t>
            </a:r>
            <a:r>
              <a:rPr lang="en-ID" sz="2800" dirty="0" err="1"/>
              <a:t>qada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putusan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takdir</a:t>
            </a:r>
            <a:r>
              <a:rPr lang="en-ID" sz="2800" dirty="0"/>
              <a:t> Allah SWT </a:t>
            </a:r>
            <a:r>
              <a:rPr lang="en-ID" sz="2800" dirty="0" err="1"/>
              <a:t>tentang</a:t>
            </a:r>
            <a:r>
              <a:rPr lang="en-ID" sz="2800" dirty="0"/>
              <a:t> </a:t>
            </a:r>
            <a:r>
              <a:rPr lang="en-ID" sz="2800" dirty="0" err="1"/>
              <a:t>apa</a:t>
            </a:r>
            <a:r>
              <a:rPr lang="en-ID" sz="2800" dirty="0"/>
              <a:t> yang </a:t>
            </a:r>
            <a:r>
              <a:rPr lang="en-ID" sz="2800" dirty="0" err="1"/>
              <a:t>akan</a:t>
            </a:r>
            <a:r>
              <a:rPr lang="en-ID" sz="2800" dirty="0"/>
              <a:t> </a:t>
            </a:r>
            <a:r>
              <a:rPr lang="en-ID" sz="2800" dirty="0" err="1"/>
              <a:t>terjadi</a:t>
            </a:r>
            <a:r>
              <a:rPr lang="en-ID" sz="2800" dirty="0"/>
              <a:t> pada </a:t>
            </a:r>
            <a:r>
              <a:rPr lang="en-ID" sz="2800" dirty="0" err="1"/>
              <a:t>seluruh</a:t>
            </a:r>
            <a:r>
              <a:rPr lang="en-ID" sz="2800" dirty="0"/>
              <a:t> </a:t>
            </a:r>
            <a:r>
              <a:rPr lang="en-ID" sz="2800" dirty="0" err="1"/>
              <a:t>ciptaan</a:t>
            </a:r>
            <a:r>
              <a:rPr lang="en-ID" sz="2800" dirty="0"/>
              <a:t>-Nya dan </a:t>
            </a:r>
            <a:r>
              <a:rPr lang="en-ID" sz="2800" dirty="0" err="1"/>
              <a:t>qadar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realisasi</a:t>
            </a:r>
            <a:r>
              <a:rPr lang="en-ID" sz="2800" dirty="0"/>
              <a:t> Allah SWT </a:t>
            </a:r>
            <a:r>
              <a:rPr lang="en-ID" sz="2800" dirty="0" err="1"/>
              <a:t>atas</a:t>
            </a:r>
            <a:r>
              <a:rPr lang="en-ID" sz="2800" dirty="0"/>
              <a:t> </a:t>
            </a:r>
            <a:r>
              <a:rPr lang="en-ID" sz="2800" dirty="0" err="1"/>
              <a:t>qada</a:t>
            </a:r>
            <a:r>
              <a:rPr lang="en-ID" sz="2800" dirty="0"/>
              <a:t> </a:t>
            </a:r>
            <a:r>
              <a:rPr lang="en-ID" sz="2800" dirty="0" err="1"/>
              <a:t>bagi</a:t>
            </a:r>
            <a:r>
              <a:rPr lang="en-ID" sz="2800" dirty="0"/>
              <a:t> </a:t>
            </a:r>
            <a:r>
              <a:rPr lang="en-ID" sz="2800" dirty="0" err="1"/>
              <a:t>seluruh</a:t>
            </a:r>
            <a:r>
              <a:rPr lang="en-ID" sz="2800" dirty="0"/>
              <a:t> </a:t>
            </a:r>
            <a:r>
              <a:rPr lang="en-ID" sz="2800" dirty="0" err="1"/>
              <a:t>ciptaan</a:t>
            </a:r>
            <a:r>
              <a:rPr lang="en-ID" sz="2800" dirty="0"/>
              <a:t>-Nya </a:t>
            </a:r>
            <a:r>
              <a:rPr lang="en-ID" sz="2800" dirty="0" err="1"/>
              <a:t>sesuai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kehendak</a:t>
            </a:r>
            <a:r>
              <a:rPr lang="en-ID" sz="2800" dirty="0"/>
              <a:t>-Nya.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7714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AD99E-5D65-4305-9A4E-4C8EE2EF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SEJARAH, KEANEHAN DAN KETERPAKSAAN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E22BC-70D0-4DDA-B8E9-F8803A5BF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Mbah</a:t>
            </a:r>
            <a:r>
              <a:rPr lang="en-ID" dirty="0"/>
              <a:t> </a:t>
            </a:r>
            <a:r>
              <a:rPr lang="en-ID" dirty="0" err="1"/>
              <a:t>Maimoen</a:t>
            </a:r>
            <a:r>
              <a:rPr lang="en-ID" dirty="0"/>
              <a:t> Zubair, proses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menyejarah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 </a:t>
            </a:r>
            <a:r>
              <a:rPr lang="en-ID" dirty="0" err="1"/>
              <a:t>banyak</a:t>
            </a:r>
            <a:r>
              <a:rPr lang="en-ID" dirty="0"/>
              <a:t> yang “</a:t>
            </a:r>
            <a:r>
              <a:rPr lang="en-ID" dirty="0" err="1"/>
              <a:t>aneh</a:t>
            </a:r>
            <a:r>
              <a:rPr lang="en-ID" dirty="0"/>
              <a:t>” dan </a:t>
            </a:r>
            <a:r>
              <a:rPr lang="en-ID" dirty="0" err="1"/>
              <a:t>berunsur</a:t>
            </a:r>
            <a:r>
              <a:rPr lang="en-ID" dirty="0"/>
              <a:t> “</a:t>
            </a:r>
            <a:r>
              <a:rPr lang="en-ID" dirty="0" err="1"/>
              <a:t>terpaksa</a:t>
            </a:r>
            <a:r>
              <a:rPr lang="en-ID" dirty="0"/>
              <a:t>”,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semuanya</a:t>
            </a:r>
            <a:r>
              <a:rPr lang="en-ID" dirty="0"/>
              <a:t> juga </a:t>
            </a:r>
            <a:r>
              <a:rPr lang="en-ID" dirty="0" err="1"/>
              <a:t>bermanfaat</a:t>
            </a:r>
            <a:r>
              <a:rPr lang="en-ID" dirty="0"/>
              <a:t>. Oleh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terkejut</a:t>
            </a:r>
            <a:r>
              <a:rPr lang="en-ID" dirty="0"/>
              <a:t>. </a:t>
            </a:r>
            <a:r>
              <a:rPr lang="en-ID" dirty="0" err="1"/>
              <a:t>Manusia</a:t>
            </a:r>
            <a:r>
              <a:rPr lang="en-ID" dirty="0"/>
              <a:t> pada </a:t>
            </a:r>
            <a:r>
              <a:rPr lang="en-ID" dirty="0" err="1"/>
              <a:t>dasarnya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pernah</a:t>
            </a:r>
            <a:r>
              <a:rPr lang="en-ID" dirty="0"/>
              <a:t> </a:t>
            </a:r>
            <a:r>
              <a:rPr lang="en-ID" dirty="0" err="1"/>
              <a:t>tahu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, </a:t>
            </a:r>
            <a:r>
              <a:rPr lang="en-ID" dirty="0" err="1"/>
              <a:t>melainkan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mempercayai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qada</a:t>
            </a:r>
            <a:r>
              <a:rPr lang="en-ID" dirty="0"/>
              <a:t> dan </a:t>
            </a:r>
            <a:r>
              <a:rPr lang="en-ID" dirty="0" err="1"/>
              <a:t>qadar</a:t>
            </a:r>
            <a:r>
              <a:rPr lang="en-ID" dirty="0"/>
              <a:t>.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313643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98DB4-569A-4BAB-A3E4-971B59A5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KONFLIK SEBAGAI BAROKAH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8D10C-9EFF-4778-9947-04082C0BF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800" dirty="0" err="1"/>
              <a:t>Berbeda</a:t>
            </a:r>
            <a:r>
              <a:rPr lang="en-ID" sz="2800" dirty="0"/>
              <a:t> </a:t>
            </a:r>
            <a:r>
              <a:rPr lang="en-ID" sz="2800" dirty="0" err="1"/>
              <a:t>dengan</a:t>
            </a:r>
            <a:r>
              <a:rPr lang="en-ID" sz="2800" dirty="0"/>
              <a:t> salah </a:t>
            </a:r>
            <a:r>
              <a:rPr lang="en-ID" sz="2800" dirty="0" err="1"/>
              <a:t>satu</a:t>
            </a:r>
            <a:r>
              <a:rPr lang="en-ID" sz="2800" dirty="0"/>
              <a:t> </a:t>
            </a:r>
            <a:r>
              <a:rPr lang="en-ID" sz="2800" dirty="0" err="1"/>
              <a:t>pemikiran</a:t>
            </a:r>
            <a:r>
              <a:rPr lang="en-ID" sz="2800" dirty="0"/>
              <a:t> yang </a:t>
            </a:r>
            <a:r>
              <a:rPr lang="en-ID" sz="2800" dirty="0" err="1"/>
              <a:t>menempatkan</a:t>
            </a:r>
            <a:r>
              <a:rPr lang="en-ID" sz="2800" dirty="0"/>
              <a:t> proses </a:t>
            </a:r>
            <a:r>
              <a:rPr lang="en-ID" sz="2800" dirty="0" err="1"/>
              <a:t>sejarah</a:t>
            </a:r>
            <a:r>
              <a:rPr lang="en-ID" sz="2800" dirty="0"/>
              <a:t> </a:t>
            </a:r>
            <a:r>
              <a:rPr lang="en-ID" sz="2800" dirty="0" err="1"/>
              <a:t>selalu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ruang</a:t>
            </a:r>
            <a:r>
              <a:rPr lang="en-ID" sz="2800" dirty="0"/>
              <a:t> </a:t>
            </a:r>
            <a:r>
              <a:rPr lang="en-ID" sz="2800" dirty="0" err="1"/>
              <a:t>pertarungan</a:t>
            </a:r>
            <a:r>
              <a:rPr lang="en-ID" sz="2800" dirty="0"/>
              <a:t> </a:t>
            </a:r>
            <a:r>
              <a:rPr lang="en-ID" sz="2800" dirty="0" err="1"/>
              <a:t>antara</a:t>
            </a:r>
            <a:r>
              <a:rPr lang="en-ID" sz="2800" dirty="0"/>
              <a:t> </a:t>
            </a:r>
            <a:r>
              <a:rPr lang="en-ID" sz="2800" dirty="0" err="1"/>
              <a:t>kebaikan</a:t>
            </a:r>
            <a:r>
              <a:rPr lang="en-ID" sz="2800" dirty="0"/>
              <a:t> dan </a:t>
            </a:r>
            <a:r>
              <a:rPr lang="en-ID" sz="2800" dirty="0" err="1"/>
              <a:t>keburukan</a:t>
            </a:r>
            <a:r>
              <a:rPr lang="en-ID" sz="2800" dirty="0"/>
              <a:t>, Islam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melihat</a:t>
            </a:r>
            <a:r>
              <a:rPr lang="en-ID" sz="2800" dirty="0"/>
              <a:t> </a:t>
            </a:r>
            <a:r>
              <a:rPr lang="en-ID" sz="2800" dirty="0" err="1"/>
              <a:t>kenyataan</a:t>
            </a:r>
            <a:r>
              <a:rPr lang="en-ID" sz="2800" dirty="0"/>
              <a:t> </a:t>
            </a:r>
            <a:r>
              <a:rPr lang="en-ID" sz="2800" dirty="0" err="1"/>
              <a:t>sosial</a:t>
            </a:r>
            <a:r>
              <a:rPr lang="en-ID" sz="2800" dirty="0"/>
              <a:t> dan </a:t>
            </a:r>
            <a:r>
              <a:rPr lang="en-ID" sz="2800" dirty="0" err="1"/>
              <a:t>sifat</a:t>
            </a:r>
            <a:r>
              <a:rPr lang="en-ID" sz="2800" dirty="0"/>
              <a:t> </a:t>
            </a:r>
            <a:r>
              <a:rPr lang="en-ID" sz="2800" dirty="0" err="1"/>
              <a:t>pribadi</a:t>
            </a:r>
            <a:r>
              <a:rPr lang="en-ID" sz="2800" dirty="0"/>
              <a:t> </a:t>
            </a:r>
            <a:r>
              <a:rPr lang="en-ID" sz="2800" dirty="0" err="1"/>
              <a:t>seperti</a:t>
            </a:r>
            <a:r>
              <a:rPr lang="en-ID" sz="2800" dirty="0"/>
              <a:t> </a:t>
            </a:r>
            <a:r>
              <a:rPr lang="en-ID" sz="2800" dirty="0" err="1"/>
              <a:t>perseteruan</a:t>
            </a:r>
            <a:r>
              <a:rPr lang="en-ID" sz="2800" dirty="0"/>
              <a:t>, </a:t>
            </a:r>
            <a:r>
              <a:rPr lang="en-ID" sz="2800" dirty="0" err="1"/>
              <a:t>konflik</a:t>
            </a:r>
            <a:r>
              <a:rPr lang="en-ID" sz="2800" dirty="0"/>
              <a:t>, </a:t>
            </a:r>
            <a:r>
              <a:rPr lang="en-ID" sz="2800" dirty="0" err="1"/>
              <a:t>hasut</a:t>
            </a:r>
            <a:r>
              <a:rPr lang="en-ID" sz="2800" dirty="0"/>
              <a:t>, dan </a:t>
            </a:r>
            <a:r>
              <a:rPr lang="en-ID" sz="2800" dirty="0" err="1"/>
              <a:t>akal-akalan</a:t>
            </a:r>
            <a:r>
              <a:rPr lang="en-ID" sz="2800" dirty="0"/>
              <a:t> </a:t>
            </a:r>
            <a:r>
              <a:rPr lang="en-ID" sz="2800" dirty="0" err="1"/>
              <a:t>selalu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perwujudan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keburukan</a:t>
            </a:r>
            <a:r>
              <a:rPr lang="en-ID" sz="2800" dirty="0"/>
              <a:t> yang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seharusnya</a:t>
            </a:r>
            <a:r>
              <a:rPr lang="en-ID" sz="2800" dirty="0"/>
              <a:t> </a:t>
            </a:r>
            <a:r>
              <a:rPr lang="en-ID" sz="2800" dirty="0" err="1"/>
              <a:t>dilakukan</a:t>
            </a:r>
            <a:r>
              <a:rPr lang="en-ID" sz="2800" dirty="0"/>
              <a:t>. </a:t>
            </a:r>
          </a:p>
          <a:p>
            <a:r>
              <a:rPr lang="en-ID" sz="2800" dirty="0" err="1"/>
              <a:t>Perseteruan</a:t>
            </a:r>
            <a:r>
              <a:rPr lang="en-ID" sz="2800" dirty="0"/>
              <a:t>, </a:t>
            </a:r>
            <a:r>
              <a:rPr lang="en-ID" sz="2800" dirty="0" err="1"/>
              <a:t>konflik</a:t>
            </a:r>
            <a:r>
              <a:rPr lang="en-ID" sz="2800" dirty="0"/>
              <a:t>, </a:t>
            </a:r>
            <a:r>
              <a:rPr lang="en-ID" sz="2800" dirty="0" err="1"/>
              <a:t>hasut</a:t>
            </a:r>
            <a:r>
              <a:rPr lang="en-ID" sz="2800" dirty="0"/>
              <a:t>, dan </a:t>
            </a:r>
            <a:r>
              <a:rPr lang="en-ID" sz="2800" dirty="0" err="1"/>
              <a:t>akal-akalan</a:t>
            </a:r>
            <a:r>
              <a:rPr lang="en-ID" sz="2800" dirty="0"/>
              <a:t>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akan</a:t>
            </a:r>
            <a:r>
              <a:rPr lang="en-ID" sz="2800" dirty="0"/>
              <a:t> </a:t>
            </a:r>
            <a:r>
              <a:rPr lang="en-ID" sz="2800" dirty="0" err="1"/>
              <a:t>pernah</a:t>
            </a:r>
            <a:r>
              <a:rPr lang="en-ID" sz="2800" dirty="0"/>
              <a:t> </a:t>
            </a:r>
            <a:r>
              <a:rPr lang="en-ID" sz="2800" dirty="0" err="1"/>
              <a:t>menjadi</a:t>
            </a:r>
            <a:r>
              <a:rPr lang="en-ID" sz="2800" dirty="0"/>
              <a:t> </a:t>
            </a:r>
            <a:r>
              <a:rPr lang="en-ID" sz="2800" dirty="0" err="1"/>
              <a:t>syariat</a:t>
            </a:r>
            <a:r>
              <a:rPr lang="en-ID" sz="2800" dirty="0"/>
              <a:t>, </a:t>
            </a:r>
            <a:r>
              <a:rPr lang="en-ID" sz="2800" dirty="0" err="1"/>
              <a:t>namun</a:t>
            </a:r>
            <a:r>
              <a:rPr lang="en-ID" sz="2800" dirty="0"/>
              <a:t> </a:t>
            </a:r>
            <a:r>
              <a:rPr lang="en-ID" sz="2800" dirty="0" err="1"/>
              <a:t>semuanya</a:t>
            </a:r>
            <a:r>
              <a:rPr lang="en-ID" sz="2800" dirty="0"/>
              <a:t> di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realitas</a:t>
            </a:r>
            <a:r>
              <a:rPr lang="en-ID" sz="2800" dirty="0"/>
              <a:t> </a:t>
            </a:r>
            <a:r>
              <a:rPr lang="en-ID" sz="2800" dirty="0" err="1"/>
              <a:t>sejarah</a:t>
            </a:r>
            <a:r>
              <a:rPr lang="en-ID" sz="2800" dirty="0"/>
              <a:t> </a:t>
            </a:r>
            <a:r>
              <a:rPr lang="en-ID" sz="2800" dirty="0" err="1"/>
              <a:t>ternyata</a:t>
            </a:r>
            <a:r>
              <a:rPr lang="en-ID" sz="2800" dirty="0"/>
              <a:t> </a:t>
            </a:r>
            <a:r>
              <a:rPr lang="en-ID" sz="2800" dirty="0" err="1"/>
              <a:t>menjadi</a:t>
            </a:r>
            <a:r>
              <a:rPr lang="en-ID" sz="2800" dirty="0"/>
              <a:t> </a:t>
            </a:r>
            <a:r>
              <a:rPr lang="en-ID" sz="2800" dirty="0" err="1"/>
              <a:t>barokah</a:t>
            </a:r>
            <a:r>
              <a:rPr lang="en-ID" sz="2800" dirty="0"/>
              <a:t> </a:t>
            </a:r>
            <a:r>
              <a:rPr lang="en-ID" sz="2800" dirty="0" err="1"/>
              <a:t>karena</a:t>
            </a:r>
            <a:r>
              <a:rPr lang="en-ID" sz="2800" dirty="0"/>
              <a:t> </a:t>
            </a:r>
            <a:r>
              <a:rPr lang="en-ID" sz="2800" dirty="0" err="1"/>
              <a:t>dikelola</a:t>
            </a:r>
            <a:r>
              <a:rPr lang="en-ID" sz="2800" dirty="0"/>
              <a:t> </a:t>
            </a:r>
            <a:r>
              <a:rPr lang="en-ID" sz="2800" dirty="0" err="1"/>
              <a:t>atas</a:t>
            </a:r>
            <a:r>
              <a:rPr lang="en-ID" sz="2800" dirty="0"/>
              <a:t> </a:t>
            </a:r>
            <a:r>
              <a:rPr lang="en-ID" sz="2800" dirty="0" err="1"/>
              <a:t>kehendak</a:t>
            </a:r>
            <a:r>
              <a:rPr lang="en-ID" sz="2800" dirty="0"/>
              <a:t> Allah SWT.  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12738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16C42-99BB-4940-99FA-614B8526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KONSEP WAKTU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ED94E-FA87-4B12-A0C5-734BBC3F8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800" dirty="0" err="1"/>
              <a:t>Rentang</a:t>
            </a:r>
            <a:r>
              <a:rPr lang="en-ID" sz="2800" dirty="0"/>
              <a:t> </a:t>
            </a:r>
            <a:r>
              <a:rPr lang="en-ID" sz="2800" dirty="0" err="1"/>
              <a:t>waktu</a:t>
            </a:r>
            <a:r>
              <a:rPr lang="en-ID" sz="2800" dirty="0"/>
              <a:t> </a:t>
            </a:r>
            <a:r>
              <a:rPr lang="en-ID" sz="2800" dirty="0" err="1"/>
              <a:t>peristiwa</a:t>
            </a:r>
            <a:r>
              <a:rPr lang="en-ID" sz="2800" dirty="0"/>
              <a:t> </a:t>
            </a:r>
            <a:r>
              <a:rPr lang="en-ID" sz="2800" dirty="0" err="1"/>
              <a:t>sejarah</a:t>
            </a:r>
            <a:r>
              <a:rPr lang="en-ID" sz="2800" dirty="0"/>
              <a:t>, </a:t>
            </a:r>
            <a:r>
              <a:rPr lang="en-ID" sz="2800" dirty="0" err="1"/>
              <a:t>janji</a:t>
            </a:r>
            <a:r>
              <a:rPr lang="en-ID" sz="2800" dirty="0"/>
              <a:t>  Allah SWT dan Nabi Muhammad SAW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selalu</a:t>
            </a:r>
            <a:r>
              <a:rPr lang="en-ID" sz="2800" dirty="0"/>
              <a:t> </a:t>
            </a:r>
            <a:r>
              <a:rPr lang="en-ID" sz="2800" dirty="0" err="1"/>
              <a:t>langsung</a:t>
            </a:r>
            <a:r>
              <a:rPr lang="en-ID" sz="2800" dirty="0"/>
              <a:t> </a:t>
            </a:r>
            <a:r>
              <a:rPr lang="en-ID" sz="2800" dirty="0" err="1"/>
              <a:t>terwujud</a:t>
            </a:r>
            <a:r>
              <a:rPr lang="en-ID" sz="2800" dirty="0"/>
              <a:t>, </a:t>
            </a:r>
            <a:r>
              <a:rPr lang="en-ID" sz="2800" dirty="0" err="1"/>
              <a:t>ketika</a:t>
            </a:r>
            <a:r>
              <a:rPr lang="en-ID" sz="2800" dirty="0"/>
              <a:t> Allah SWT </a:t>
            </a:r>
            <a:r>
              <a:rPr lang="en-ID" sz="2800" dirty="0" err="1"/>
              <a:t>berada</a:t>
            </a:r>
            <a:r>
              <a:rPr lang="en-ID" sz="2800" dirty="0"/>
              <a:t> pada </a:t>
            </a:r>
            <a:r>
              <a:rPr lang="en-ID" sz="2800" dirty="0" err="1"/>
              <a:t>ruang</a:t>
            </a:r>
            <a:r>
              <a:rPr lang="en-ID" sz="2800" dirty="0"/>
              <a:t> </a:t>
            </a:r>
            <a:r>
              <a:rPr lang="en-ID" sz="2800" dirty="0" err="1"/>
              <a:t>waktu</a:t>
            </a:r>
            <a:r>
              <a:rPr lang="en-ID" sz="2800" dirty="0"/>
              <a:t> </a:t>
            </a:r>
            <a:r>
              <a:rPr lang="en-ID" sz="2800" dirty="0" err="1"/>
              <a:t>tanpa</a:t>
            </a:r>
            <a:r>
              <a:rPr lang="en-ID" sz="2800" dirty="0"/>
              <a:t> </a:t>
            </a:r>
            <a:r>
              <a:rPr lang="en-ID" sz="2800" dirty="0" err="1"/>
              <a:t>batas</a:t>
            </a:r>
            <a:r>
              <a:rPr lang="en-ID" sz="2800" dirty="0"/>
              <a:t>. </a:t>
            </a:r>
          </a:p>
          <a:p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ada</a:t>
            </a:r>
            <a:r>
              <a:rPr lang="en-ID" sz="2800" dirty="0"/>
              <a:t> </a:t>
            </a:r>
            <a:r>
              <a:rPr lang="en-ID" sz="2800" dirty="0" err="1"/>
              <a:t>ruang</a:t>
            </a:r>
            <a:r>
              <a:rPr lang="en-ID" sz="2800" dirty="0"/>
              <a:t> </a:t>
            </a:r>
            <a:r>
              <a:rPr lang="en-ID" sz="2800" dirty="0" err="1"/>
              <a:t>waktu</a:t>
            </a:r>
            <a:r>
              <a:rPr lang="en-ID" sz="2800" dirty="0"/>
              <a:t> masa </a:t>
            </a:r>
            <a:r>
              <a:rPr lang="en-ID" sz="2800" dirty="0" err="1"/>
              <a:t>lalu</a:t>
            </a:r>
            <a:r>
              <a:rPr lang="en-ID" sz="2800" dirty="0"/>
              <a:t> </a:t>
            </a:r>
            <a:r>
              <a:rPr lang="en-ID" sz="2800" dirty="0" err="1"/>
              <a:t>sebelum</a:t>
            </a:r>
            <a:r>
              <a:rPr lang="en-ID" sz="2800" dirty="0"/>
              <a:t> Allah, dan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ada</a:t>
            </a:r>
            <a:r>
              <a:rPr lang="en-ID" sz="2800" dirty="0"/>
              <a:t> </a:t>
            </a:r>
            <a:r>
              <a:rPr lang="en-ID" sz="2800" dirty="0" err="1"/>
              <a:t>ruang</a:t>
            </a:r>
            <a:r>
              <a:rPr lang="en-ID" sz="2800" dirty="0"/>
              <a:t> </a:t>
            </a:r>
            <a:r>
              <a:rPr lang="en-ID" sz="2800" dirty="0" err="1"/>
              <a:t>waktu</a:t>
            </a:r>
            <a:r>
              <a:rPr lang="en-ID" sz="2800" dirty="0"/>
              <a:t> masa </a:t>
            </a:r>
            <a:r>
              <a:rPr lang="en-ID" sz="2800" dirty="0" err="1"/>
              <a:t>depan</a:t>
            </a:r>
            <a:r>
              <a:rPr lang="en-ID" sz="2800" dirty="0"/>
              <a:t> </a:t>
            </a:r>
            <a:r>
              <a:rPr lang="en-ID" sz="2800" dirty="0" err="1"/>
              <a:t>setelah</a:t>
            </a:r>
            <a:r>
              <a:rPr lang="en-ID" sz="2800" dirty="0"/>
              <a:t> </a:t>
            </a:r>
            <a:r>
              <a:rPr lang="en-ID" sz="2800" dirty="0" err="1"/>
              <a:t>akhirat</a:t>
            </a:r>
            <a:r>
              <a:rPr lang="en-ID" sz="2800" dirty="0"/>
              <a:t>. </a:t>
            </a:r>
            <a:r>
              <a:rPr lang="en-ID" sz="2800" dirty="0" err="1"/>
              <a:t>Sementara</a:t>
            </a:r>
            <a:r>
              <a:rPr lang="en-ID" sz="2800" dirty="0"/>
              <a:t> </a:t>
            </a:r>
            <a:r>
              <a:rPr lang="en-ID" sz="2800" dirty="0" err="1"/>
              <a:t>itu</a:t>
            </a:r>
            <a:r>
              <a:rPr lang="en-ID" sz="2800" dirty="0"/>
              <a:t> </a:t>
            </a:r>
            <a:r>
              <a:rPr lang="en-ID" sz="2800" dirty="0" err="1"/>
              <a:t>seluruh</a:t>
            </a:r>
            <a:r>
              <a:rPr lang="en-ID" sz="2800" dirty="0"/>
              <a:t> </a:t>
            </a:r>
            <a:r>
              <a:rPr lang="en-ID" sz="2800" dirty="0" err="1"/>
              <a:t>unsur</a:t>
            </a:r>
            <a:r>
              <a:rPr lang="en-ID" sz="2800" dirty="0"/>
              <a:t> yang </a:t>
            </a:r>
            <a:r>
              <a:rPr lang="en-ID" sz="2800" dirty="0" err="1"/>
              <a:t>tercakup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rukun</a:t>
            </a:r>
            <a:r>
              <a:rPr lang="en-ID" sz="2800" dirty="0"/>
              <a:t> Islam </a:t>
            </a:r>
            <a:r>
              <a:rPr lang="en-ID" sz="2800" dirty="0" err="1"/>
              <a:t>hanya</a:t>
            </a:r>
            <a:r>
              <a:rPr lang="en-ID" sz="2800" dirty="0"/>
              <a:t> </a:t>
            </a:r>
            <a:r>
              <a:rPr lang="en-ID" sz="2800" dirty="0" err="1"/>
              <a:t>mengisi</a:t>
            </a:r>
            <a:r>
              <a:rPr lang="en-ID" sz="2800" dirty="0"/>
              <a:t> </a:t>
            </a:r>
            <a:r>
              <a:rPr lang="en-ID" sz="2800" dirty="0" err="1"/>
              <a:t>ruang</a:t>
            </a:r>
            <a:r>
              <a:rPr lang="en-ID" sz="2800" dirty="0"/>
              <a:t> </a:t>
            </a:r>
            <a:r>
              <a:rPr lang="en-ID" sz="2800" dirty="0" err="1"/>
              <a:t>waktu</a:t>
            </a:r>
            <a:r>
              <a:rPr lang="en-ID" sz="2800" dirty="0"/>
              <a:t> masa </a:t>
            </a:r>
            <a:r>
              <a:rPr lang="en-ID" sz="2800" dirty="0" err="1"/>
              <a:t>kini</a:t>
            </a:r>
            <a:r>
              <a:rPr lang="en-ID" sz="2800" dirty="0"/>
              <a:t>, </a:t>
            </a:r>
            <a:r>
              <a:rPr lang="en-ID" sz="2800" dirty="0" err="1"/>
              <a:t>ketika</a:t>
            </a:r>
            <a:r>
              <a:rPr lang="en-ID" sz="2800" dirty="0"/>
              <a:t> </a:t>
            </a:r>
            <a:r>
              <a:rPr lang="en-ID" sz="2800" dirty="0" err="1"/>
              <a:t>manusia</a:t>
            </a:r>
            <a:r>
              <a:rPr lang="en-ID" sz="2800" dirty="0"/>
              <a:t> </a:t>
            </a:r>
            <a:r>
              <a:rPr lang="en-ID" sz="2800" dirty="0" err="1"/>
              <a:t>mempersiapakan</a:t>
            </a:r>
            <a:r>
              <a:rPr lang="en-ID" sz="2800" dirty="0"/>
              <a:t> </a:t>
            </a:r>
            <a:r>
              <a:rPr lang="en-ID" sz="2800" dirty="0" err="1"/>
              <a:t>diri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mencapai</a:t>
            </a:r>
            <a:r>
              <a:rPr lang="en-ID" sz="2800" dirty="0"/>
              <a:t> </a:t>
            </a:r>
            <a:r>
              <a:rPr lang="en-ID" sz="2800" dirty="0" err="1"/>
              <a:t>kehidupan</a:t>
            </a:r>
            <a:r>
              <a:rPr lang="en-ID" sz="2800" dirty="0"/>
              <a:t> </a:t>
            </a:r>
            <a:r>
              <a:rPr lang="en-ID" sz="2800" dirty="0" err="1"/>
              <a:t>abadi</a:t>
            </a:r>
            <a:r>
              <a:rPr lang="en-ID" sz="2800" dirty="0"/>
              <a:t> di </a:t>
            </a:r>
            <a:r>
              <a:rPr lang="en-ID" sz="2800" dirty="0" err="1"/>
              <a:t>alam</a:t>
            </a:r>
            <a:r>
              <a:rPr lang="en-ID" sz="2800" dirty="0"/>
              <a:t> </a:t>
            </a:r>
            <a:r>
              <a:rPr lang="en-ID" sz="2800" dirty="0" err="1"/>
              <a:t>akherat</a:t>
            </a:r>
            <a:r>
              <a:rPr lang="en-ID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5313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F2BA5-E63B-42E4-B7C0-D7EB3CBD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RUANG WAKTU ILLAHIA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9F0EF-010C-40C8-84FF-CD9274A5F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400" i="1" dirty="0" err="1"/>
              <a:t>Weruh</a:t>
            </a:r>
            <a:r>
              <a:rPr lang="en-ID" sz="2400" i="1" dirty="0"/>
              <a:t> </a:t>
            </a:r>
            <a:r>
              <a:rPr lang="en-ID" sz="2400" i="1" dirty="0" err="1"/>
              <a:t>sakdurungi</a:t>
            </a:r>
            <a:r>
              <a:rPr lang="en-ID" sz="2400" i="1" dirty="0"/>
              <a:t> </a:t>
            </a:r>
            <a:r>
              <a:rPr lang="en-ID" sz="2400" i="1" dirty="0" err="1"/>
              <a:t>winarah</a:t>
            </a:r>
            <a:r>
              <a:rPr lang="en-ID" sz="2400" dirty="0"/>
              <a:t>, </a:t>
            </a:r>
            <a:r>
              <a:rPr lang="en-ID" sz="2400" dirty="0" err="1"/>
              <a:t>sejarah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ilmu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masa </a:t>
            </a:r>
            <a:r>
              <a:rPr lang="en-ID" sz="2400" dirty="0" err="1"/>
              <a:t>lalu</a:t>
            </a:r>
            <a:r>
              <a:rPr lang="en-ID" sz="2400" dirty="0"/>
              <a:t> yang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memperhatikan</a:t>
            </a:r>
            <a:r>
              <a:rPr lang="en-ID" sz="2400" dirty="0"/>
              <a:t> </a:t>
            </a:r>
            <a:r>
              <a:rPr lang="en-ID" sz="2400" dirty="0" err="1"/>
              <a:t>konteks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kronologis</a:t>
            </a:r>
            <a:r>
              <a:rPr lang="en-ID" sz="2400" dirty="0"/>
              <a:t> </a:t>
            </a:r>
            <a:r>
              <a:rPr lang="en-ID" sz="2400" dirty="0" err="1"/>
              <a:t>namun</a:t>
            </a:r>
            <a:r>
              <a:rPr lang="en-ID" sz="2400" dirty="0"/>
              <a:t> </a:t>
            </a:r>
            <a:r>
              <a:rPr lang="en-ID" sz="2400" dirty="0" err="1"/>
              <a:t>berfungsi</a:t>
            </a:r>
            <a:r>
              <a:rPr lang="en-ID" sz="2400" dirty="0"/>
              <a:t> masa </a:t>
            </a:r>
            <a:r>
              <a:rPr lang="en-ID" sz="2400" dirty="0" err="1"/>
              <a:t>kini</a:t>
            </a:r>
            <a:r>
              <a:rPr lang="en-ID" sz="2400" dirty="0"/>
              <a:t> dan masa </a:t>
            </a:r>
            <a:r>
              <a:rPr lang="en-ID" sz="2400" dirty="0" err="1"/>
              <a:t>depan</a:t>
            </a:r>
            <a:r>
              <a:rPr lang="en-ID" sz="2400" dirty="0"/>
              <a:t> .</a:t>
            </a:r>
          </a:p>
          <a:p>
            <a:r>
              <a:rPr lang="en-ID" sz="2400" dirty="0" err="1"/>
              <a:t>Konsepsi</a:t>
            </a:r>
            <a:r>
              <a:rPr lang="en-ID" sz="2400" dirty="0"/>
              <a:t> </a:t>
            </a:r>
            <a:r>
              <a:rPr lang="en-ID" sz="2400" dirty="0" err="1"/>
              <a:t>tentang</a:t>
            </a:r>
            <a:r>
              <a:rPr lang="en-ID" sz="2400" dirty="0"/>
              <a:t> </a:t>
            </a:r>
            <a:r>
              <a:rPr lang="en-ID" sz="2400" dirty="0" err="1"/>
              <a:t>ruang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Islam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mengikuti</a:t>
            </a:r>
            <a:r>
              <a:rPr lang="en-ID" sz="2400" dirty="0"/>
              <a:t> </a:t>
            </a:r>
            <a:r>
              <a:rPr lang="en-ID" sz="2400" dirty="0" err="1"/>
              <a:t>prinsip-prinsip</a:t>
            </a:r>
            <a:r>
              <a:rPr lang="en-ID" sz="2400" dirty="0"/>
              <a:t> </a:t>
            </a:r>
            <a:r>
              <a:rPr lang="en-ID" sz="2400" dirty="0" err="1"/>
              <a:t>linieritas</a:t>
            </a:r>
            <a:r>
              <a:rPr lang="en-ID" sz="2400" dirty="0"/>
              <a:t> yang </a:t>
            </a:r>
            <a:r>
              <a:rPr lang="en-ID" sz="2400" dirty="0" err="1"/>
              <a:t>mengacu</a:t>
            </a:r>
            <a:r>
              <a:rPr lang="en-ID" sz="2400" dirty="0"/>
              <a:t> pada </a:t>
            </a:r>
            <a:r>
              <a:rPr lang="en-ID" sz="2400" dirty="0" err="1"/>
              <a:t>hubungan</a:t>
            </a:r>
            <a:r>
              <a:rPr lang="en-ID" sz="2400" dirty="0"/>
              <a:t> </a:t>
            </a:r>
            <a:r>
              <a:rPr lang="en-ID" sz="2400" dirty="0" err="1"/>
              <a:t>sebab</a:t>
            </a:r>
            <a:r>
              <a:rPr lang="en-ID" sz="2400" dirty="0"/>
              <a:t> </a:t>
            </a:r>
            <a:r>
              <a:rPr lang="en-ID" sz="2400" dirty="0" err="1"/>
              <a:t>akibat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relasi</a:t>
            </a:r>
            <a:r>
              <a:rPr lang="en-ID" sz="2400" dirty="0"/>
              <a:t> </a:t>
            </a:r>
            <a:r>
              <a:rPr lang="en-ID" sz="2400" dirty="0" err="1"/>
              <a:t>situasional</a:t>
            </a:r>
            <a:r>
              <a:rPr lang="en-ID" sz="2400" dirty="0"/>
              <a:t>. </a:t>
            </a:r>
          </a:p>
          <a:p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gantinya</a:t>
            </a:r>
            <a:r>
              <a:rPr lang="en-ID" sz="2400" dirty="0"/>
              <a:t>, </a:t>
            </a:r>
            <a:r>
              <a:rPr lang="en-ID" sz="2400" dirty="0" err="1"/>
              <a:t>ruang</a:t>
            </a:r>
            <a:r>
              <a:rPr lang="en-ID" sz="2400" dirty="0"/>
              <a:t> </a:t>
            </a:r>
            <a:r>
              <a:rPr lang="en-ID" sz="2400" dirty="0" err="1"/>
              <a:t>waktu</a:t>
            </a:r>
            <a:r>
              <a:rPr lang="en-ID" sz="2400" dirty="0"/>
              <a:t> </a:t>
            </a:r>
            <a:r>
              <a:rPr lang="en-ID" sz="2400" dirty="0" err="1"/>
              <a:t>sejarah</a:t>
            </a:r>
            <a:r>
              <a:rPr lang="en-ID" sz="2400" dirty="0"/>
              <a:t> </a:t>
            </a:r>
            <a:r>
              <a:rPr lang="en-ID" sz="2400" dirty="0" err="1"/>
              <a:t>ditentukan</a:t>
            </a:r>
            <a:r>
              <a:rPr lang="en-ID" sz="2400" dirty="0"/>
              <a:t> </a:t>
            </a:r>
            <a:r>
              <a:rPr lang="en-ID" sz="2400" dirty="0" err="1"/>
              <a:t>berdasarkan</a:t>
            </a:r>
            <a:r>
              <a:rPr lang="en-ID" sz="2400" dirty="0"/>
              <a:t> </a:t>
            </a:r>
            <a:r>
              <a:rPr lang="en-ID" sz="2400" dirty="0" err="1"/>
              <a:t>bingkai</a:t>
            </a:r>
            <a:r>
              <a:rPr lang="en-ID" sz="2400" dirty="0"/>
              <a:t> </a:t>
            </a:r>
            <a:r>
              <a:rPr lang="en-ID" sz="2400" dirty="0" err="1"/>
              <a:t>relasi</a:t>
            </a:r>
            <a:r>
              <a:rPr lang="en-ID" sz="2400" dirty="0"/>
              <a:t> </a:t>
            </a:r>
            <a:r>
              <a:rPr lang="en-ID" sz="2400" dirty="0" err="1"/>
              <a:t>illahia</a:t>
            </a:r>
            <a:r>
              <a:rPr lang="en-ID" sz="2400" dirty="0"/>
              <a:t>, </a:t>
            </a:r>
            <a:r>
              <a:rPr lang="en-ID" sz="2400" dirty="0" err="1"/>
              <a:t>dimana</a:t>
            </a:r>
            <a:r>
              <a:rPr lang="en-ID" sz="2400" dirty="0"/>
              <a:t> masa </a:t>
            </a:r>
            <a:r>
              <a:rPr lang="en-ID" sz="2400" dirty="0" err="1"/>
              <a:t>lalu</a:t>
            </a:r>
            <a:r>
              <a:rPr lang="en-ID" sz="2400" dirty="0"/>
              <a:t>, masa </a:t>
            </a:r>
            <a:r>
              <a:rPr lang="en-ID" sz="2400" dirty="0" err="1"/>
              <a:t>kini</a:t>
            </a:r>
            <a:r>
              <a:rPr lang="en-ID" sz="2400" dirty="0"/>
              <a:t>, dan masa </a:t>
            </a:r>
            <a:r>
              <a:rPr lang="en-ID" sz="2400" dirty="0" err="1"/>
              <a:t>depan</a:t>
            </a:r>
            <a:r>
              <a:rPr lang="en-ID" sz="2400" dirty="0"/>
              <a:t> </a:t>
            </a:r>
            <a:r>
              <a:rPr lang="en-ID" sz="2400" dirty="0" err="1"/>
              <a:t>bersifat</a:t>
            </a:r>
            <a:r>
              <a:rPr lang="en-ID" sz="2400" dirty="0"/>
              <a:t> </a:t>
            </a:r>
            <a:r>
              <a:rPr lang="en-ID" sz="2400" dirty="0" err="1"/>
              <a:t>sangat</a:t>
            </a:r>
            <a:r>
              <a:rPr lang="en-ID" sz="2400" dirty="0"/>
              <a:t> </a:t>
            </a:r>
            <a:r>
              <a:rPr lang="en-ID" sz="2400" dirty="0" err="1"/>
              <a:t>cair</a:t>
            </a:r>
            <a:r>
              <a:rPr lang="en-ID" sz="2400" dirty="0"/>
              <a:t> </a:t>
            </a:r>
            <a:r>
              <a:rPr lang="en-ID" sz="2400" dirty="0" err="1"/>
              <a:t>namun</a:t>
            </a:r>
            <a:r>
              <a:rPr lang="en-ID" sz="2400" dirty="0"/>
              <a:t> </a:t>
            </a:r>
            <a:r>
              <a:rPr lang="en-ID" sz="2400" dirty="0" err="1"/>
              <a:t>tetap</a:t>
            </a:r>
            <a:r>
              <a:rPr lang="en-ID" sz="2400" dirty="0"/>
              <a:t> </a:t>
            </a:r>
            <a:r>
              <a:rPr lang="en-ID" sz="2400" dirty="0" err="1"/>
              <a:t>dibangun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susunan</a:t>
            </a:r>
            <a:r>
              <a:rPr lang="en-ID" sz="2400" dirty="0"/>
              <a:t> </a:t>
            </a:r>
            <a:r>
              <a:rPr lang="en-ID" sz="2400" dirty="0" err="1"/>
              <a:t>kronologi</a:t>
            </a:r>
            <a:r>
              <a:rPr lang="en-ID" sz="2400" dirty="0"/>
              <a:t>, yang salah </a:t>
            </a:r>
            <a:r>
              <a:rPr lang="en-ID" sz="2400" dirty="0" err="1"/>
              <a:t>satunya</a:t>
            </a:r>
            <a:r>
              <a:rPr lang="en-ID" sz="2400" dirty="0"/>
              <a:t> </a:t>
            </a:r>
            <a:r>
              <a:rPr lang="en-ID" sz="2400" dirty="0" err="1"/>
              <a:t>ditentukan</a:t>
            </a:r>
            <a:r>
              <a:rPr lang="en-ID" sz="2400" dirty="0"/>
              <a:t> oleh </a:t>
            </a:r>
            <a:r>
              <a:rPr lang="en-ID" sz="2400" dirty="0" err="1"/>
              <a:t>qada</a:t>
            </a:r>
            <a:r>
              <a:rPr lang="en-ID" sz="2400" dirty="0"/>
              <a:t> dan </a:t>
            </a:r>
            <a:r>
              <a:rPr lang="en-ID" sz="2400" dirty="0" err="1"/>
              <a:t>qadar</a:t>
            </a:r>
            <a:r>
              <a:rPr lang="en-ID" sz="2400" dirty="0"/>
              <a:t> yang </a:t>
            </a:r>
            <a:r>
              <a:rPr lang="en-ID" sz="2400" dirty="0" err="1"/>
              <a:t>dikelola</a:t>
            </a:r>
            <a:r>
              <a:rPr lang="en-ID" sz="2400" dirty="0"/>
              <a:t> oleh Allah SWT.</a:t>
            </a:r>
          </a:p>
        </p:txBody>
      </p:sp>
    </p:spTree>
    <p:extLst>
      <p:ext uri="{BB962C8B-B14F-4D97-AF65-F5344CB8AC3E}">
        <p14:creationId xmlns:p14="http://schemas.microsoft.com/office/powerpoint/2010/main" val="393301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altLang="en-US" dirty="0"/>
          </a:p>
        </p:txBody>
      </p:sp>
      <p:sp>
        <p:nvSpPr>
          <p:cNvPr id="3" name="Placeholder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altLang="en-US" dirty="0"/>
          </a:p>
          <a:p>
            <a:pPr marL="0" indent="0" algn="ctr">
              <a:buNone/>
            </a:pPr>
            <a:r>
              <a:rPr lang="id-ID" altLang="en-US" sz="5400" dirty="0"/>
              <a:t>TERIMA KASIH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B49A7-ED25-4D6A-BEE7-D9D6BD32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TERGAGAP GAGAP DENGAN KEKINIAN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71F7B-9941-47D6-8C12-6C787EDE0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Era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pascapandemi</a:t>
            </a:r>
            <a:r>
              <a:rPr lang="en-US" sz="2800" dirty="0"/>
              <a:t>, </a:t>
            </a:r>
            <a:r>
              <a:rPr lang="en-US" sz="2800" dirty="0" err="1"/>
              <a:t>kenyataan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ilusi</a:t>
            </a:r>
            <a:r>
              <a:rPr lang="en-US" sz="2800" dirty="0"/>
              <a:t>?</a:t>
            </a:r>
          </a:p>
          <a:p>
            <a:r>
              <a:rPr lang="en-US" sz="2800" dirty="0" err="1"/>
              <a:t>Pandemi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salah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periode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Keberadaan</a:t>
            </a:r>
            <a:r>
              <a:rPr lang="en-US" sz="2800" dirty="0"/>
              <a:t> </a:t>
            </a:r>
            <a:r>
              <a:rPr lang="en-US" sz="2800" dirty="0" err="1"/>
              <a:t>pandemi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seakan-akan</a:t>
            </a:r>
            <a:r>
              <a:rPr lang="en-US" sz="2800" dirty="0"/>
              <a:t> </a:t>
            </a:r>
            <a:r>
              <a:rPr lang="en-US" sz="2800" dirty="0" err="1"/>
              <a:t>memaksa</a:t>
            </a:r>
            <a:r>
              <a:rPr lang="en-US" sz="2800" dirty="0"/>
              <a:t> para </a:t>
            </a:r>
            <a:r>
              <a:rPr lang="en-US" sz="2800" dirty="0" err="1"/>
              <a:t>ilmuan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berpikir</a:t>
            </a:r>
            <a:r>
              <a:rPr lang="en-US" sz="2800" dirty="0"/>
              <a:t> </a:t>
            </a:r>
            <a:r>
              <a:rPr lang="en-US" sz="2800" dirty="0" err="1"/>
              <a:t>ulang</a:t>
            </a:r>
            <a:r>
              <a:rPr lang="en-US" sz="2800" dirty="0"/>
              <a:t> dan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Respon</a:t>
            </a:r>
            <a:r>
              <a:rPr lang="en-US" sz="2800" dirty="0"/>
              <a:t> yang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seakan-akan</a:t>
            </a:r>
            <a:r>
              <a:rPr lang="en-US" sz="2800" dirty="0"/>
              <a:t>  </a:t>
            </a:r>
            <a:r>
              <a:rPr lang="en-US" sz="2800" dirty="0" err="1"/>
              <a:t>merepresentasi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generasi</a:t>
            </a:r>
            <a:r>
              <a:rPr lang="en-US" sz="2800" dirty="0"/>
              <a:t> yang </a:t>
            </a:r>
            <a:r>
              <a:rPr lang="en-US" sz="2800" dirty="0" err="1"/>
              <a:t>ahistoris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Kerangka</a:t>
            </a:r>
            <a:r>
              <a:rPr lang="en-US" sz="2800" dirty="0"/>
              <a:t> </a:t>
            </a:r>
            <a:r>
              <a:rPr lang="en-US" sz="2800" dirty="0" err="1"/>
              <a:t>berpikir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dilandasi</a:t>
            </a:r>
            <a:r>
              <a:rPr lang="en-US" sz="2800" dirty="0"/>
              <a:t> </a:t>
            </a:r>
            <a:r>
              <a:rPr lang="en-US" sz="2800" dirty="0" err="1"/>
              <a:t>pemahaman</a:t>
            </a:r>
            <a:r>
              <a:rPr lang="en-US" sz="2800" dirty="0"/>
              <a:t> </a:t>
            </a:r>
            <a:r>
              <a:rPr lang="en-US" sz="2800" dirty="0" err="1"/>
              <a:t>historis</a:t>
            </a:r>
            <a:r>
              <a:rPr lang="en-US" sz="2800" dirty="0"/>
              <a:t> dan </a:t>
            </a:r>
            <a:r>
              <a:rPr lang="en-US" sz="2800" dirty="0" err="1"/>
              <a:t>gagal</a:t>
            </a:r>
            <a:r>
              <a:rPr lang="en-US" sz="2800" dirty="0"/>
              <a:t> </a:t>
            </a:r>
            <a:r>
              <a:rPr lang="en-US" sz="2800" dirty="0" err="1"/>
              <a:t>memaknai</a:t>
            </a:r>
            <a:r>
              <a:rPr lang="en-US" sz="2800" dirty="0"/>
              <a:t> </a:t>
            </a:r>
            <a:r>
              <a:rPr lang="en-US" sz="2800" dirty="0" err="1"/>
              <a:t>realitas</a:t>
            </a:r>
            <a:r>
              <a:rPr lang="en-US" sz="2800" dirty="0"/>
              <a:t> </a:t>
            </a:r>
            <a:r>
              <a:rPr lang="en-US" sz="2800" dirty="0" err="1"/>
              <a:t>saat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/>
              <a:t>.</a:t>
            </a:r>
            <a:endParaRPr lang="en-US" sz="2800" dirty="0"/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3290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379C-293C-4FAB-8F3A-53D890C6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PERADABAN, KEBUDAYAAN DAN TAMADDUN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6C386-14D3-4641-8AFA-44A0C4DCF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Kebingungan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,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silih</a:t>
            </a:r>
            <a:r>
              <a:rPr lang="en-US" dirty="0"/>
              <a:t> </a:t>
            </a:r>
            <a:r>
              <a:rPr lang="en-US" dirty="0" err="1"/>
              <a:t>berganti</a:t>
            </a:r>
            <a:r>
              <a:rPr lang="en-US" dirty="0"/>
              <a:t> dan </a:t>
            </a:r>
            <a:r>
              <a:rPr lang="en-US" dirty="0" err="1"/>
              <a:t>tumpang</a:t>
            </a:r>
            <a:r>
              <a:rPr lang="en-US" dirty="0"/>
              <a:t> </a:t>
            </a:r>
            <a:r>
              <a:rPr lang="en-US" dirty="0" err="1"/>
              <a:t>tindih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disama-samakan</a:t>
            </a:r>
            <a:r>
              <a:rPr lang="en-US" dirty="0"/>
              <a:t> dan </a:t>
            </a:r>
            <a:r>
              <a:rPr lang="en-US" dirty="0" err="1"/>
              <a:t>dibeda-bedakan</a:t>
            </a:r>
            <a:r>
              <a:rPr lang="en-US" dirty="0"/>
              <a:t>.</a:t>
            </a:r>
          </a:p>
          <a:p>
            <a:r>
              <a:rPr lang="en-US" dirty="0" err="1"/>
              <a:t>Ironi</a:t>
            </a:r>
            <a:r>
              <a:rPr lang="en-US" dirty="0"/>
              <a:t>, </a:t>
            </a:r>
            <a:r>
              <a:rPr lang="en-US" dirty="0" err="1"/>
              <a:t>peradaban</a:t>
            </a:r>
            <a:r>
              <a:rPr lang="en-US" dirty="0"/>
              <a:t> Islam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payung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Sejarah dan </a:t>
            </a:r>
            <a:r>
              <a:rPr lang="en-US" dirty="0" err="1"/>
              <a:t>Kebudayaan</a:t>
            </a:r>
            <a:r>
              <a:rPr lang="en-US" dirty="0"/>
              <a:t> Islam</a:t>
            </a:r>
          </a:p>
          <a:p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Kuntowijoyo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 dan </a:t>
            </a:r>
            <a:r>
              <a:rPr lang="en-US" dirty="0" err="1"/>
              <a:t>kebudayaan</a:t>
            </a:r>
            <a:r>
              <a:rPr lang="en-US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8003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B1E9A-DC8B-489E-A314-DC6E16425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AGAMA SEBAGAI PUSAT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CF618-29D7-4FF9-9595-5CE1D2CF8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……</a:t>
            </a:r>
            <a:r>
              <a:rPr lang="en-ID" dirty="0" err="1"/>
              <a:t>meluasnya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sejarah</a:t>
            </a:r>
            <a:r>
              <a:rPr lang="en-ID" dirty="0"/>
              <a:t> Islam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agama (</a:t>
            </a:r>
            <a:r>
              <a:rPr lang="en-ID" dirty="0" err="1"/>
              <a:t>dîn</a:t>
            </a:r>
            <a:r>
              <a:rPr lang="en-ID" dirty="0"/>
              <a:t>) dan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pengetahuan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peradaban</a:t>
            </a:r>
            <a:r>
              <a:rPr lang="en-ID" dirty="0"/>
              <a:t> </a:t>
            </a:r>
            <a:r>
              <a:rPr lang="en-ID" dirty="0" err="1"/>
              <a:t>ilmu</a:t>
            </a:r>
            <a:r>
              <a:rPr lang="en-ID" dirty="0"/>
              <a:t> dan agama </a:t>
            </a:r>
            <a:r>
              <a:rPr lang="en-ID" dirty="0" err="1"/>
              <a:t>sekaligus</a:t>
            </a:r>
            <a:r>
              <a:rPr lang="en-ID" dirty="0"/>
              <a:t>, </a:t>
            </a:r>
            <a:r>
              <a:rPr lang="en-ID" dirty="0" err="1"/>
              <a:t>itulah</a:t>
            </a:r>
            <a:r>
              <a:rPr lang="en-ID" dirty="0"/>
              <a:t> </a:t>
            </a:r>
            <a:r>
              <a:rPr lang="en-ID" dirty="0" err="1"/>
              <a:t>makna</a:t>
            </a:r>
            <a:r>
              <a:rPr lang="en-ID" dirty="0"/>
              <a:t> </a:t>
            </a:r>
            <a:r>
              <a:rPr lang="en-ID" dirty="0" err="1"/>
              <a:t>sesungguhnya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tamaddun</a:t>
            </a:r>
            <a:r>
              <a:rPr lang="en-ID" dirty="0"/>
              <a:t>. </a:t>
            </a:r>
            <a:r>
              <a:rPr lang="en-ID" dirty="0" err="1"/>
              <a:t>Jadi</a:t>
            </a:r>
            <a:r>
              <a:rPr lang="en-ID" dirty="0"/>
              <a:t> Islam </a:t>
            </a:r>
            <a:r>
              <a:rPr lang="en-ID" dirty="0" err="1"/>
              <a:t>diterima</a:t>
            </a:r>
            <a:r>
              <a:rPr lang="en-ID" dirty="0"/>
              <a:t> oleh </a:t>
            </a:r>
            <a:r>
              <a:rPr lang="en-ID" dirty="0" err="1"/>
              <a:t>bangsa-bangsa</a:t>
            </a:r>
            <a:r>
              <a:rPr lang="en-ID" dirty="0"/>
              <a:t> non-Arab dan non-Muslim </a:t>
            </a:r>
            <a:r>
              <a:rPr lang="en-ID" dirty="0" err="1"/>
              <a:t>berangkat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dîn</a:t>
            </a:r>
            <a:r>
              <a:rPr lang="en-ID" dirty="0"/>
              <a:t> yang </a:t>
            </a:r>
            <a:r>
              <a:rPr lang="en-ID" dirty="0" err="1"/>
              <a:t>rasional</a:t>
            </a:r>
            <a:r>
              <a:rPr lang="en-ID" dirty="0"/>
              <a:t> yang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tamaddun</a:t>
            </a:r>
            <a:r>
              <a:rPr lang="en-ID" dirty="0"/>
              <a:t>.” (Hamid Fahmy </a:t>
            </a:r>
            <a:r>
              <a:rPr lang="en-ID" dirty="0" err="1"/>
              <a:t>Zarkasyi</a:t>
            </a:r>
            <a:r>
              <a:rPr lang="en-ID" dirty="0"/>
              <a:t>, 2015)</a:t>
            </a:r>
          </a:p>
        </p:txBody>
      </p:sp>
    </p:spTree>
    <p:extLst>
      <p:ext uri="{BB962C8B-B14F-4D97-AF65-F5344CB8AC3E}">
        <p14:creationId xmlns:p14="http://schemas.microsoft.com/office/powerpoint/2010/main" val="194407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41B1-EFD1-448E-A688-8E1854B37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KEUNIKAN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CE7E0-53FA-4FED-A1E8-9EBE53471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Akal, </a:t>
            </a:r>
            <a:r>
              <a:rPr lang="en-US" sz="2800" dirty="0" err="1"/>
              <a:t>budi</a:t>
            </a:r>
            <a:r>
              <a:rPr lang="en-US" sz="2800" dirty="0"/>
              <a:t>, dan </a:t>
            </a:r>
            <a:r>
              <a:rPr lang="en-US" sz="2800" dirty="0" err="1"/>
              <a:t>nurani</a:t>
            </a:r>
            <a:r>
              <a:rPr lang="en-US" sz="2800" dirty="0"/>
              <a:t> yang </a:t>
            </a:r>
            <a:r>
              <a:rPr lang="en-US" sz="2800" dirty="0" err="1"/>
              <a:t>terbentuk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seperangkat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keduniawian</a:t>
            </a:r>
            <a:r>
              <a:rPr lang="en-US" sz="2800" dirty="0"/>
              <a:t> yang </a:t>
            </a:r>
            <a:r>
              <a:rPr lang="en-US" sz="2800" dirty="0" err="1"/>
              <a:t>diacu</a:t>
            </a:r>
            <a:r>
              <a:rPr lang="en-US" sz="2800" dirty="0"/>
              <a:t> oleh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r>
              <a:rPr lang="en-US" sz="2800" dirty="0"/>
              <a:t>, yang </a:t>
            </a:r>
            <a:r>
              <a:rPr lang="en-US" sz="2800" dirty="0" err="1"/>
              <a:t>dirumuskan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ajaran</a:t>
            </a:r>
            <a:r>
              <a:rPr lang="en-US" sz="2800" dirty="0"/>
              <a:t> agama dan </a:t>
            </a:r>
            <a:r>
              <a:rPr lang="en-US" sz="2800" dirty="0" err="1"/>
              <a:t>pengalaman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beragama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kesatuan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terpisahkan</a:t>
            </a:r>
            <a:r>
              <a:rPr lang="en-US" sz="2800" dirty="0"/>
              <a:t>.</a:t>
            </a:r>
          </a:p>
          <a:p>
            <a:r>
              <a:rPr lang="en-US" sz="2800" dirty="0"/>
              <a:t>Sejarah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fondasi</a:t>
            </a:r>
            <a:r>
              <a:rPr lang="en-US" sz="2800" dirty="0"/>
              <a:t> Islam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agama yang </a:t>
            </a:r>
            <a:r>
              <a:rPr lang="en-US" sz="2800" dirty="0" err="1"/>
              <a:t>berwujud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firman</a:t>
            </a:r>
            <a:r>
              <a:rPr lang="en-US" sz="2800" dirty="0"/>
              <a:t> Allah, </a:t>
            </a:r>
            <a:r>
              <a:rPr lang="en-US" sz="2800" dirty="0" err="1"/>
              <a:t>sunah</a:t>
            </a:r>
            <a:r>
              <a:rPr lang="en-US" sz="2800" dirty="0"/>
              <a:t>/</a:t>
            </a:r>
            <a:r>
              <a:rPr lang="en-US" sz="2800" dirty="0" err="1"/>
              <a:t>hadis</a:t>
            </a:r>
            <a:r>
              <a:rPr lang="en-US" sz="2800" dirty="0"/>
              <a:t> </a:t>
            </a:r>
            <a:r>
              <a:rPr lang="en-US" sz="2800" dirty="0" err="1"/>
              <a:t>rasul</a:t>
            </a:r>
            <a:r>
              <a:rPr lang="en-US" sz="2800" dirty="0"/>
              <a:t>, dan tafsir ulama.</a:t>
            </a:r>
          </a:p>
          <a:p>
            <a:r>
              <a:rPr lang="en-US" sz="2800" dirty="0" err="1"/>
              <a:t>Memilih</a:t>
            </a:r>
            <a:r>
              <a:rPr lang="en-US" sz="2800" dirty="0"/>
              <a:t> </a:t>
            </a:r>
            <a:r>
              <a:rPr lang="en-US" sz="2800" dirty="0" err="1"/>
              <a:t>jalan</a:t>
            </a:r>
            <a:r>
              <a:rPr lang="en-US" sz="2800" dirty="0"/>
              <a:t> </a:t>
            </a:r>
            <a:r>
              <a:rPr lang="en-US" sz="2800" dirty="0" err="1"/>
              <a:t>sejarah</a:t>
            </a:r>
            <a:r>
              <a:rPr lang="en-US" sz="2800" dirty="0"/>
              <a:t> yang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Barat.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6240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2D66E-F090-404E-8AB7-7701FA211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KETIDAKPERCAYAAN DIRI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7BBCE-7E66-45AE-999F-3120DD2F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D" sz="2400" dirty="0" err="1"/>
              <a:t>Selain</a:t>
            </a:r>
            <a:r>
              <a:rPr lang="en-ID" sz="2400" dirty="0"/>
              <a:t> </a:t>
            </a:r>
            <a:r>
              <a:rPr lang="en-ID" sz="2400" dirty="0" err="1"/>
              <a:t>aspek</a:t>
            </a:r>
            <a:r>
              <a:rPr lang="en-ID" sz="2400" dirty="0"/>
              <a:t> “</a:t>
            </a:r>
            <a:r>
              <a:rPr lang="en-ID" sz="2400" dirty="0" err="1"/>
              <a:t>metodologi</a:t>
            </a:r>
            <a:r>
              <a:rPr lang="en-ID" sz="2400" dirty="0"/>
              <a:t>” yang </a:t>
            </a:r>
            <a:r>
              <a:rPr lang="en-ID" sz="2400" dirty="0" err="1"/>
              <a:t>mengacu</a:t>
            </a:r>
            <a:r>
              <a:rPr lang="en-ID" sz="2400" dirty="0"/>
              <a:t> pada </a:t>
            </a:r>
            <a:r>
              <a:rPr lang="en-ID" sz="2400" dirty="0" err="1"/>
              <a:t>pengalaman</a:t>
            </a:r>
            <a:r>
              <a:rPr lang="en-ID" sz="2400" dirty="0"/>
              <a:t> proses </a:t>
            </a:r>
            <a:r>
              <a:rPr lang="en-ID" sz="2400" dirty="0" err="1"/>
              <a:t>kodefikasi</a:t>
            </a:r>
            <a:r>
              <a:rPr lang="en-ID" sz="2400" dirty="0"/>
              <a:t> Al-Qur’an, sunnah dan </a:t>
            </a:r>
            <a:r>
              <a:rPr lang="en-ID" sz="2400" dirty="0" err="1"/>
              <a:t>hadis</a:t>
            </a:r>
            <a:r>
              <a:rPr lang="en-ID" sz="2400" dirty="0"/>
              <a:t> </a:t>
            </a:r>
            <a:r>
              <a:rPr lang="en-ID" sz="2400" dirty="0" err="1"/>
              <a:t>beserta</a:t>
            </a:r>
            <a:r>
              <a:rPr lang="en-ID" sz="2400" dirty="0"/>
              <a:t> </a:t>
            </a:r>
            <a:r>
              <a:rPr lang="en-ID" sz="2400" dirty="0" err="1"/>
              <a:t>formasi</a:t>
            </a:r>
            <a:r>
              <a:rPr lang="en-ID" sz="2400" dirty="0"/>
              <a:t> </a:t>
            </a:r>
            <a:r>
              <a:rPr lang="en-ID" sz="2400" dirty="0" err="1"/>
              <a:t>lanjutnyannya</a:t>
            </a:r>
            <a:r>
              <a:rPr lang="en-ID" sz="2400" dirty="0"/>
              <a:t> </a:t>
            </a:r>
            <a:r>
              <a:rPr lang="en-ID" sz="2400" dirty="0" err="1"/>
              <a:t>seperti</a:t>
            </a:r>
            <a:r>
              <a:rPr lang="en-ID" sz="2400" dirty="0"/>
              <a:t> ijtihad, ijma </a:t>
            </a:r>
            <a:r>
              <a:rPr lang="en-ID" sz="2400" dirty="0" err="1"/>
              <a:t>dll</a:t>
            </a:r>
            <a:r>
              <a:rPr lang="en-ID" sz="2400" dirty="0"/>
              <a:t>, Islam </a:t>
            </a:r>
            <a:r>
              <a:rPr lang="en-ID" sz="2400" dirty="0" err="1"/>
              <a:t>dianggap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mampu</a:t>
            </a:r>
            <a:r>
              <a:rPr lang="en-ID" sz="2400" dirty="0"/>
              <a:t> </a:t>
            </a:r>
            <a:r>
              <a:rPr lang="en-ID" sz="2400" dirty="0" err="1"/>
              <a:t>memberi</a:t>
            </a:r>
            <a:r>
              <a:rPr lang="en-ID" sz="2400" dirty="0"/>
              <a:t> </a:t>
            </a:r>
            <a:r>
              <a:rPr lang="en-ID" sz="2400" dirty="0" err="1"/>
              <a:t>sumbangan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perkembangan</a:t>
            </a:r>
            <a:r>
              <a:rPr lang="en-ID" sz="2400" dirty="0"/>
              <a:t> </a:t>
            </a:r>
            <a:r>
              <a:rPr lang="en-ID" sz="2400" dirty="0" err="1"/>
              <a:t>sejarah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ilmu</a:t>
            </a:r>
            <a:r>
              <a:rPr lang="en-ID" sz="2400" dirty="0"/>
              <a:t>. </a:t>
            </a:r>
          </a:p>
          <a:p>
            <a:pPr lvl="0"/>
            <a:r>
              <a:rPr lang="en-ID" sz="2400" dirty="0" err="1"/>
              <a:t>Metodologi</a:t>
            </a:r>
            <a:r>
              <a:rPr lang="en-ID" sz="2400" dirty="0"/>
              <a:t> </a:t>
            </a:r>
            <a:r>
              <a:rPr lang="en-ID" sz="2400" dirty="0" err="1"/>
              <a:t>sejarah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kerangka</a:t>
            </a:r>
            <a:r>
              <a:rPr lang="en-ID" sz="2400" dirty="0"/>
              <a:t> </a:t>
            </a:r>
            <a:r>
              <a:rPr lang="en-ID" sz="2400" dirty="0" err="1"/>
              <a:t>berpikir</a:t>
            </a:r>
            <a:r>
              <a:rPr lang="en-ID" sz="2400" dirty="0"/>
              <a:t> yang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dipraktekan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universal,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diyakini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</a:t>
            </a:r>
            <a:r>
              <a:rPr lang="en-ID" sz="2400" dirty="0" err="1"/>
              <a:t>intelektual</a:t>
            </a:r>
            <a:r>
              <a:rPr lang="en-ID" sz="2400" dirty="0"/>
              <a:t> yang </a:t>
            </a:r>
            <a:r>
              <a:rPr lang="en-ID" sz="2400" dirty="0" err="1"/>
              <a:t>bersumber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Islam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sebuah</a:t>
            </a:r>
            <a:r>
              <a:rPr lang="en-ID" sz="2400" dirty="0"/>
              <a:t> agama.</a:t>
            </a:r>
          </a:p>
          <a:p>
            <a:pPr lvl="0"/>
            <a:r>
              <a:rPr lang="en-ID" sz="2400" dirty="0"/>
              <a:t> </a:t>
            </a:r>
            <a:r>
              <a:rPr lang="en-ID" sz="2400" dirty="0" err="1"/>
              <a:t>Adanya</a:t>
            </a:r>
            <a:r>
              <a:rPr lang="en-ID" sz="2400" dirty="0"/>
              <a:t> </a:t>
            </a:r>
            <a:r>
              <a:rPr lang="en-ID" sz="2400" dirty="0" err="1"/>
              <a:t>dikotomi</a:t>
            </a:r>
            <a:r>
              <a:rPr lang="en-ID" sz="2400" dirty="0"/>
              <a:t> yang </a:t>
            </a:r>
            <a:r>
              <a:rPr lang="en-ID" sz="2400" dirty="0" err="1"/>
              <a:t>tegas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Islam </a:t>
            </a:r>
            <a:r>
              <a:rPr lang="en-ID" sz="2400" dirty="0" err="1"/>
              <a:t>normatif</a:t>
            </a:r>
            <a:r>
              <a:rPr lang="en-ID" sz="2400" dirty="0"/>
              <a:t> dan Islam </a:t>
            </a:r>
            <a:r>
              <a:rPr lang="en-ID" sz="2400" dirty="0" err="1"/>
              <a:t>historis</a:t>
            </a:r>
            <a:r>
              <a:rPr lang="en-ID" sz="2400" dirty="0"/>
              <a:t> </a:t>
            </a:r>
            <a:r>
              <a:rPr lang="en-ID" sz="2400" dirty="0" err="1"/>
              <a:t>berdampak</a:t>
            </a:r>
            <a:r>
              <a:rPr lang="en-ID" sz="2400" dirty="0"/>
              <a:t> pada </a:t>
            </a:r>
            <a:r>
              <a:rPr lang="en-ID" sz="2400" dirty="0" err="1"/>
              <a:t>anggapan</a:t>
            </a:r>
            <a:r>
              <a:rPr lang="en-ID" sz="2400" dirty="0"/>
              <a:t> </a:t>
            </a:r>
            <a:r>
              <a:rPr lang="en-ID" sz="2400" dirty="0" err="1"/>
              <a:t>bahwa</a:t>
            </a:r>
            <a:r>
              <a:rPr lang="en-ID" sz="2400" dirty="0"/>
              <a:t> Islam </a:t>
            </a:r>
            <a:r>
              <a:rPr lang="en-ID" sz="2400" dirty="0" err="1"/>
              <a:t>sebagai</a:t>
            </a:r>
            <a:r>
              <a:rPr lang="en-ID" sz="2400" dirty="0"/>
              <a:t> agama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berfungsi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objek</a:t>
            </a:r>
            <a:r>
              <a:rPr lang="en-ID" sz="2400" dirty="0"/>
              <a:t> yang </a:t>
            </a:r>
            <a:r>
              <a:rPr lang="en-ID" sz="2400" dirty="0" err="1"/>
              <a:t>dikaji</a:t>
            </a:r>
            <a:r>
              <a:rPr lang="en-ID" sz="2400" dirty="0"/>
              <a:t>, </a:t>
            </a:r>
            <a:r>
              <a:rPr lang="en-ID" sz="2400" dirty="0" err="1"/>
              <a:t>bukan</a:t>
            </a:r>
            <a:r>
              <a:rPr lang="en-ID" sz="2400" dirty="0"/>
              <a:t> </a:t>
            </a:r>
            <a:r>
              <a:rPr lang="en-ID" sz="2400" dirty="0" err="1"/>
              <a:t>epistimologi</a:t>
            </a:r>
            <a:r>
              <a:rPr lang="en-ID" sz="2400" dirty="0"/>
              <a:t> yang </a:t>
            </a:r>
            <a:r>
              <a:rPr lang="en-ID" sz="2400" dirty="0" err="1"/>
              <a:t>membentuk</a:t>
            </a:r>
            <a:r>
              <a:rPr lang="en-ID" sz="2400" dirty="0"/>
              <a:t> </a:t>
            </a:r>
            <a:r>
              <a:rPr lang="en-ID" sz="2400" dirty="0" err="1"/>
              <a:t>metodologi</a:t>
            </a:r>
            <a:r>
              <a:rPr lang="en-ID" sz="2400" dirty="0"/>
              <a:t> </a:t>
            </a:r>
            <a:r>
              <a:rPr lang="en-ID" sz="2400" dirty="0" err="1"/>
              <a:t>sejarah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456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D285C-AE95-48C3-A33C-1478DF40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AJARAN ISLAM DAN REALITAS SEJARAH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AEF47-FA6E-4207-8C66-AE20625A2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D" sz="2800" dirty="0" err="1"/>
              <a:t>Prinsip</a:t>
            </a:r>
            <a:r>
              <a:rPr lang="en-ID" sz="2800" dirty="0"/>
              <a:t> </a:t>
            </a:r>
            <a:r>
              <a:rPr lang="en-ID" sz="2800" dirty="0" err="1"/>
              <a:t>keagamaan</a:t>
            </a:r>
            <a:r>
              <a:rPr lang="en-ID" sz="2800" dirty="0"/>
              <a:t> yang </a:t>
            </a:r>
            <a:r>
              <a:rPr lang="en-ID" sz="2800" dirty="0" err="1"/>
              <a:t>tertuang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berbagai</a:t>
            </a:r>
            <a:r>
              <a:rPr lang="en-ID" sz="2800" dirty="0"/>
              <a:t> </a:t>
            </a:r>
            <a:r>
              <a:rPr lang="en-ID" sz="2800" dirty="0" err="1"/>
              <a:t>ketentuan</a:t>
            </a:r>
            <a:r>
              <a:rPr lang="en-ID" sz="2800" dirty="0"/>
              <a:t> </a:t>
            </a:r>
            <a:r>
              <a:rPr lang="en-ID" sz="2800" dirty="0" err="1"/>
              <a:t>dasar</a:t>
            </a:r>
            <a:r>
              <a:rPr lang="en-ID" sz="2800" dirty="0"/>
              <a:t> </a:t>
            </a:r>
            <a:r>
              <a:rPr lang="en-ID" sz="2800" dirty="0" err="1"/>
              <a:t>keislaman</a:t>
            </a:r>
            <a:r>
              <a:rPr lang="en-ID" sz="2800" dirty="0"/>
              <a:t> </a:t>
            </a:r>
            <a:r>
              <a:rPr lang="en-ID" sz="2800" dirty="0" err="1"/>
              <a:t>berbasis</a:t>
            </a:r>
            <a:r>
              <a:rPr lang="en-ID" sz="2800" dirty="0"/>
              <a:t> pada </a:t>
            </a:r>
            <a:r>
              <a:rPr lang="en-ID" sz="2800" dirty="0" err="1"/>
              <a:t>kenyataan</a:t>
            </a:r>
            <a:r>
              <a:rPr lang="en-ID" sz="2800" dirty="0"/>
              <a:t> </a:t>
            </a:r>
            <a:r>
              <a:rPr lang="en-ID" sz="2800" dirty="0" err="1"/>
              <a:t>sejarah</a:t>
            </a:r>
            <a:r>
              <a:rPr lang="en-ID" sz="2800" dirty="0"/>
              <a:t> </a:t>
            </a:r>
            <a:r>
              <a:rPr lang="en-ID" sz="2800" dirty="0" err="1"/>
              <a:t>sebagaimana</a:t>
            </a:r>
            <a:r>
              <a:rPr lang="en-ID" sz="2800" dirty="0"/>
              <a:t> yang </a:t>
            </a:r>
            <a:r>
              <a:rPr lang="en-ID" sz="2800" dirty="0" err="1"/>
              <a:t>terdapat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teks</a:t>
            </a:r>
            <a:r>
              <a:rPr lang="en-ID" sz="2800" dirty="0"/>
              <a:t> Al-Qur’an yang </a:t>
            </a:r>
            <a:r>
              <a:rPr lang="en-ID" sz="2800" dirty="0" err="1"/>
              <a:t>bersumber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Allah SWT dan Sunnah </a:t>
            </a:r>
            <a:r>
              <a:rPr lang="en-ID" sz="2800" dirty="0" err="1"/>
              <a:t>serta</a:t>
            </a:r>
            <a:r>
              <a:rPr lang="en-ID" sz="2800" dirty="0"/>
              <a:t> Hadis yang </a:t>
            </a:r>
            <a:r>
              <a:rPr lang="en-ID" sz="2800" dirty="0" err="1"/>
              <a:t>bersumber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Nabi Muhammad SAW. </a:t>
            </a:r>
            <a:r>
              <a:rPr lang="en-ID" sz="2800" dirty="0" err="1"/>
              <a:t>Khusus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konteks</a:t>
            </a:r>
            <a:r>
              <a:rPr lang="en-ID" sz="2800" dirty="0"/>
              <a:t> Al-Qur’an, Ahmad </a:t>
            </a:r>
            <a:r>
              <a:rPr lang="en-ID" sz="2800" dirty="0" err="1"/>
              <a:t>Syafii</a:t>
            </a:r>
            <a:r>
              <a:rPr lang="en-ID" sz="2800" dirty="0"/>
              <a:t> </a:t>
            </a:r>
            <a:r>
              <a:rPr lang="en-ID" sz="2800" dirty="0" err="1"/>
              <a:t>Maarif</a:t>
            </a:r>
            <a:r>
              <a:rPr lang="en-ID" sz="2800" dirty="0"/>
              <a:t> </a:t>
            </a:r>
            <a:r>
              <a:rPr lang="en-ID" sz="2800" dirty="0" err="1"/>
              <a:t>lebih</a:t>
            </a:r>
            <a:r>
              <a:rPr lang="en-ID" sz="2800" dirty="0"/>
              <a:t> </a:t>
            </a:r>
            <a:r>
              <a:rPr lang="en-ID" sz="2800" dirty="0" err="1"/>
              <a:t>jauh</a:t>
            </a:r>
            <a:r>
              <a:rPr lang="en-ID" sz="2800" dirty="0"/>
              <a:t> </a:t>
            </a:r>
            <a:r>
              <a:rPr lang="en-ID" sz="2800" dirty="0" err="1"/>
              <a:t>menyatakan</a:t>
            </a:r>
            <a:r>
              <a:rPr lang="en-ID" sz="2800" dirty="0"/>
              <a:t> </a:t>
            </a:r>
            <a:r>
              <a:rPr lang="en-ID" sz="2800" dirty="0" err="1"/>
              <a:t>bahwa</a:t>
            </a:r>
            <a:r>
              <a:rPr lang="en-ID" sz="2800" dirty="0"/>
              <a:t> kitab </a:t>
            </a:r>
            <a:r>
              <a:rPr lang="en-ID" sz="2800" dirty="0" err="1"/>
              <a:t>suci</a:t>
            </a:r>
            <a:r>
              <a:rPr lang="en-ID" sz="2800" dirty="0"/>
              <a:t> </a:t>
            </a:r>
            <a:r>
              <a:rPr lang="en-ID" sz="2800" dirty="0" err="1"/>
              <a:t>umat</a:t>
            </a:r>
            <a:r>
              <a:rPr lang="en-ID" sz="2800" dirty="0"/>
              <a:t> Islam </a:t>
            </a:r>
            <a:r>
              <a:rPr lang="en-ID" sz="2800" dirty="0" err="1"/>
              <a:t>itu</a:t>
            </a:r>
            <a:r>
              <a:rPr lang="en-ID" sz="2800" dirty="0"/>
              <a:t> “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suatu</a:t>
            </a:r>
            <a:r>
              <a:rPr lang="en-ID" sz="2800" dirty="0"/>
              <a:t> kitab </a:t>
            </a:r>
            <a:r>
              <a:rPr lang="en-ID" sz="2800" dirty="0" err="1"/>
              <a:t>rahmat</a:t>
            </a:r>
            <a:r>
              <a:rPr lang="en-ID" sz="2800" dirty="0"/>
              <a:t> yang </a:t>
            </a:r>
            <a:r>
              <a:rPr lang="en-ID" sz="2800" dirty="0" err="1"/>
              <a:t>mengandung</a:t>
            </a:r>
            <a:r>
              <a:rPr lang="en-ID" sz="2800" dirty="0"/>
              <a:t> </a:t>
            </a:r>
            <a:r>
              <a:rPr lang="en-ID" sz="2800" dirty="0" err="1"/>
              <a:t>kesatuan</a:t>
            </a:r>
            <a:r>
              <a:rPr lang="en-ID" sz="2800" dirty="0"/>
              <a:t> </a:t>
            </a:r>
            <a:r>
              <a:rPr lang="en-ID" sz="2800" dirty="0" err="1"/>
              <a:t>sejarah</a:t>
            </a:r>
            <a:r>
              <a:rPr lang="en-ID" sz="2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108161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C79D-F91F-43A6-806A-DE8341E81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SEBAGAI PUSAT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A65F0-CD54-4E22-B39F-7D25269DD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D" sz="2800" dirty="0"/>
              <a:t>Sejarah </a:t>
            </a:r>
            <a:r>
              <a:rPr lang="en-ID" sz="2800" dirty="0" err="1"/>
              <a:t>menempati</a:t>
            </a:r>
            <a:r>
              <a:rPr lang="en-ID" sz="2800" dirty="0"/>
              <a:t> </a:t>
            </a:r>
            <a:r>
              <a:rPr lang="en-ID" sz="2800" dirty="0" err="1"/>
              <a:t>posisi</a:t>
            </a:r>
            <a:r>
              <a:rPr lang="en-ID" sz="2800" dirty="0"/>
              <a:t> </a:t>
            </a:r>
            <a:r>
              <a:rPr lang="en-ID" sz="2800" dirty="0" err="1"/>
              <a:t>penting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Islam. </a:t>
            </a:r>
            <a:r>
              <a:rPr lang="en-ID" sz="2800" dirty="0" err="1"/>
              <a:t>Secara</a:t>
            </a:r>
            <a:r>
              <a:rPr lang="en-ID" sz="2800" dirty="0"/>
              <a:t> </a:t>
            </a:r>
            <a:r>
              <a:rPr lang="en-ID" sz="2800" dirty="0" err="1"/>
              <a:t>prinsipil</a:t>
            </a:r>
            <a:r>
              <a:rPr lang="en-ID" sz="2800" dirty="0"/>
              <a:t>, </a:t>
            </a:r>
            <a:r>
              <a:rPr lang="en-ID" sz="2800" dirty="0" err="1"/>
              <a:t>memiliki</a:t>
            </a:r>
            <a:r>
              <a:rPr lang="en-ID" sz="2800" dirty="0"/>
              <a:t> </a:t>
            </a:r>
            <a:r>
              <a:rPr lang="en-ID" sz="2800" dirty="0" err="1"/>
              <a:t>pengetahun</a:t>
            </a:r>
            <a:r>
              <a:rPr lang="en-ID" sz="2800" dirty="0"/>
              <a:t>, </a:t>
            </a:r>
            <a:r>
              <a:rPr lang="en-ID" sz="2800" dirty="0" err="1"/>
              <a:t>pemahaman</a:t>
            </a:r>
            <a:r>
              <a:rPr lang="en-ID" sz="2800" dirty="0"/>
              <a:t>, dan </a:t>
            </a:r>
            <a:r>
              <a:rPr lang="en-ID" sz="2800" dirty="0" err="1"/>
              <a:t>kesadaran</a:t>
            </a:r>
            <a:r>
              <a:rPr lang="en-ID" sz="2800" dirty="0"/>
              <a:t> </a:t>
            </a:r>
            <a:r>
              <a:rPr lang="en-ID" sz="2800" dirty="0" err="1"/>
              <a:t>sejarah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sesuatu</a:t>
            </a:r>
            <a:r>
              <a:rPr lang="en-ID" sz="2800" dirty="0"/>
              <a:t> yang </a:t>
            </a:r>
            <a:r>
              <a:rPr lang="en-ID" sz="2800" dirty="0" err="1"/>
              <a:t>isensial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kehidupan</a:t>
            </a:r>
            <a:r>
              <a:rPr lang="en-ID" sz="2800" dirty="0"/>
              <a:t> </a:t>
            </a:r>
            <a:r>
              <a:rPr lang="en-ID" sz="2800" dirty="0" err="1"/>
              <a:t>keagamaan</a:t>
            </a:r>
            <a:r>
              <a:rPr lang="en-ID" sz="2800" dirty="0"/>
              <a:t>  </a:t>
            </a:r>
            <a:r>
              <a:rPr lang="en-ID" sz="2800" dirty="0" err="1"/>
              <a:t>setiap</a:t>
            </a:r>
            <a:r>
              <a:rPr lang="en-ID" sz="2800" dirty="0"/>
              <a:t> </a:t>
            </a:r>
            <a:r>
              <a:rPr lang="en-ID" sz="2800" dirty="0" err="1"/>
              <a:t>muslim</a:t>
            </a:r>
            <a:r>
              <a:rPr lang="en-ID" sz="2800" dirty="0"/>
              <a:t>.</a:t>
            </a:r>
          </a:p>
          <a:p>
            <a:pPr lvl="0"/>
            <a:r>
              <a:rPr lang="en-ID" sz="2800" dirty="0"/>
              <a:t>K</a:t>
            </a:r>
            <a:r>
              <a:rPr lang="id-ID" sz="2800" dirty="0"/>
              <a:t>untowijoyo</a:t>
            </a:r>
            <a:r>
              <a:rPr lang="en-US" sz="2800" dirty="0"/>
              <a:t>,</a:t>
            </a:r>
            <a:r>
              <a:rPr lang="id-ID" sz="2800" dirty="0"/>
              <a:t> pendekatan syariah dan akhlak dalam penulisan sejarah Islam Indonesia telah mengingkari kenyataan sejarah itu sendiri</a:t>
            </a:r>
            <a:r>
              <a:rPr lang="en-US" sz="2800" dirty="0"/>
              <a:t>,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id-ID" sz="2800" dirty="0"/>
              <a:t>“tidak tersentuhnya kenyataan-kenyataan sejarah</a:t>
            </a:r>
            <a:r>
              <a:rPr lang="en-US" sz="2800" dirty="0"/>
              <a:t> dan</a:t>
            </a:r>
            <a:r>
              <a:rPr lang="id-ID" sz="2800" dirty="0"/>
              <a:t> kekinian”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60975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95D9-6ADE-4BD9-90CC-B11E4C05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KEHIDUPAN </a:t>
            </a:r>
            <a:br>
              <a:rPr lang="en-US" dirty="0"/>
            </a:br>
            <a:r>
              <a:rPr lang="en-US" dirty="0"/>
              <a:t>SEHARI-HARI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B5D12-45C3-40DF-BFB7-BAAE885C9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800" dirty="0" err="1"/>
              <a:t>Sebagian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kenyataan</a:t>
            </a:r>
            <a:r>
              <a:rPr lang="en-ID" sz="2800" dirty="0"/>
              <a:t> </a:t>
            </a:r>
            <a:r>
              <a:rPr lang="en-ID" sz="2800" dirty="0" err="1"/>
              <a:t>sejarah</a:t>
            </a:r>
            <a:r>
              <a:rPr lang="en-ID" sz="2800" dirty="0"/>
              <a:t> yang </a:t>
            </a:r>
            <a:r>
              <a:rPr lang="en-ID" sz="2800" dirty="0" err="1"/>
              <a:t>dipaparkan</a:t>
            </a:r>
            <a:r>
              <a:rPr lang="en-ID" sz="2800" dirty="0"/>
              <a:t>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dua</a:t>
            </a:r>
            <a:r>
              <a:rPr lang="en-ID" sz="2800" dirty="0"/>
              <a:t> </a:t>
            </a:r>
            <a:r>
              <a:rPr lang="en-ID" sz="2800" dirty="0" err="1"/>
              <a:t>sumber</a:t>
            </a:r>
            <a:r>
              <a:rPr lang="en-ID" sz="2800" dirty="0"/>
              <a:t> </a:t>
            </a:r>
            <a:r>
              <a:rPr lang="en-ID" sz="2800" dirty="0" err="1"/>
              <a:t>keislaman</a:t>
            </a:r>
            <a:r>
              <a:rPr lang="en-ID" sz="2800" dirty="0"/>
              <a:t>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sejarah</a:t>
            </a:r>
            <a:r>
              <a:rPr lang="en-ID" sz="2800" dirty="0"/>
              <a:t> </a:t>
            </a:r>
            <a:r>
              <a:rPr lang="en-ID" sz="2800" dirty="0" err="1"/>
              <a:t>kehidupan</a:t>
            </a:r>
            <a:r>
              <a:rPr lang="en-ID" sz="2800" dirty="0"/>
              <a:t> </a:t>
            </a:r>
            <a:r>
              <a:rPr lang="en-ID" sz="2800" dirty="0" err="1"/>
              <a:t>sehari-hari</a:t>
            </a:r>
            <a:r>
              <a:rPr lang="en-ID" sz="2800" dirty="0"/>
              <a:t>. </a:t>
            </a:r>
          </a:p>
          <a:p>
            <a:r>
              <a:rPr lang="en-ID" sz="2800" dirty="0"/>
              <a:t>Gus Mus, “</a:t>
            </a:r>
            <a:r>
              <a:rPr lang="en-ID" sz="2800" dirty="0" err="1"/>
              <a:t>banyak</a:t>
            </a:r>
            <a:r>
              <a:rPr lang="en-ID" sz="2800" dirty="0"/>
              <a:t> </a:t>
            </a:r>
            <a:r>
              <a:rPr lang="en-ID" sz="2800" dirty="0" err="1"/>
              <a:t>sekali</a:t>
            </a:r>
            <a:r>
              <a:rPr lang="en-ID" sz="2800" dirty="0"/>
              <a:t> </a:t>
            </a:r>
            <a:r>
              <a:rPr lang="en-ID" sz="2800" dirty="0" err="1"/>
              <a:t>perintah</a:t>
            </a:r>
            <a:r>
              <a:rPr lang="en-ID" sz="2800" dirty="0"/>
              <a:t> agama </a:t>
            </a:r>
            <a:r>
              <a:rPr lang="en-ID" sz="2800" dirty="0" err="1"/>
              <a:t>merupakan</a:t>
            </a:r>
            <a:r>
              <a:rPr lang="en-ID" sz="2800" dirty="0"/>
              <a:t> </a:t>
            </a:r>
            <a:r>
              <a:rPr lang="en-ID" sz="2800" dirty="0" err="1"/>
              <a:t>kebiasaan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kewajaran</a:t>
            </a:r>
            <a:r>
              <a:rPr lang="en-ID" sz="2800" dirty="0"/>
              <a:t> </a:t>
            </a:r>
            <a:r>
              <a:rPr lang="en-ID" sz="2800" dirty="0" err="1"/>
              <a:t>manusia</a:t>
            </a:r>
            <a:r>
              <a:rPr lang="en-ID" sz="2800" dirty="0"/>
              <a:t>”, </a:t>
            </a:r>
            <a:r>
              <a:rPr lang="en-ID" sz="2800" dirty="0" err="1"/>
              <a:t>sebagaimana</a:t>
            </a:r>
            <a:r>
              <a:rPr lang="en-ID" sz="2800" dirty="0"/>
              <a:t> </a:t>
            </a:r>
            <a:r>
              <a:rPr lang="en-ID" sz="2800" dirty="0" err="1"/>
              <a:t>prinsip</a:t>
            </a:r>
            <a:r>
              <a:rPr lang="en-ID" sz="2800" dirty="0"/>
              <a:t> </a:t>
            </a:r>
            <a:r>
              <a:rPr lang="en-ID" sz="2800" dirty="0" err="1"/>
              <a:t>bahwa</a:t>
            </a:r>
            <a:r>
              <a:rPr lang="en-ID" sz="2800" dirty="0"/>
              <a:t> </a:t>
            </a:r>
            <a:r>
              <a:rPr lang="en-ID" sz="2800" dirty="0" err="1"/>
              <a:t>sesungguhnya</a:t>
            </a:r>
            <a:r>
              <a:rPr lang="en-ID" sz="2800" dirty="0"/>
              <a:t> agama </a:t>
            </a:r>
            <a:r>
              <a:rPr lang="en-ID" sz="2800" dirty="0" err="1"/>
              <a:t>itu</a:t>
            </a:r>
            <a:r>
              <a:rPr lang="en-ID" sz="2800" dirty="0"/>
              <a:t> </a:t>
            </a:r>
            <a:r>
              <a:rPr lang="en-ID" sz="2800" dirty="0" err="1"/>
              <a:t>mudah</a:t>
            </a:r>
            <a:r>
              <a:rPr lang="en-ID" sz="2800" dirty="0"/>
              <a:t> </a:t>
            </a:r>
            <a:r>
              <a:rPr lang="en-ID" sz="2800" i="1" dirty="0" err="1"/>
              <a:t>innaddina</a:t>
            </a:r>
            <a:r>
              <a:rPr lang="en-ID" sz="2800" dirty="0"/>
              <a:t> </a:t>
            </a:r>
            <a:r>
              <a:rPr lang="en-ID" sz="2800" i="1" dirty="0" err="1"/>
              <a:t>yusrun</a:t>
            </a:r>
            <a:r>
              <a:rPr lang="en-ID" sz="2800" dirty="0"/>
              <a:t>. </a:t>
            </a:r>
          </a:p>
          <a:p>
            <a:r>
              <a:rPr lang="en-ID" sz="2800" dirty="0"/>
              <a:t>Gus Baha, </a:t>
            </a:r>
            <a:r>
              <a:rPr lang="en-ID" sz="2800" dirty="0" err="1"/>
              <a:t>kandungan</a:t>
            </a:r>
            <a:r>
              <a:rPr lang="en-ID" sz="2800" dirty="0"/>
              <a:t> Al-Qur’an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keunikannya</a:t>
            </a:r>
            <a:r>
              <a:rPr lang="en-ID" sz="2800" dirty="0"/>
              <a:t> </a:t>
            </a:r>
            <a:r>
              <a:rPr lang="en-ID" sz="2800" dirty="0" err="1"/>
              <a:t>tidak</a:t>
            </a:r>
            <a:r>
              <a:rPr lang="en-ID" sz="2800" dirty="0"/>
              <a:t> </a:t>
            </a:r>
            <a:r>
              <a:rPr lang="en-ID" sz="2800" dirty="0" err="1"/>
              <a:t>pernah</a:t>
            </a:r>
            <a:r>
              <a:rPr lang="en-ID" sz="2800" dirty="0"/>
              <a:t> “</a:t>
            </a:r>
            <a:r>
              <a:rPr lang="en-ID" sz="2800" dirty="0" err="1"/>
              <a:t>menyepelekan</a:t>
            </a:r>
            <a:r>
              <a:rPr lang="en-ID" sz="2800" dirty="0"/>
              <a:t> </a:t>
            </a:r>
            <a:r>
              <a:rPr lang="en-ID" sz="2800" dirty="0" err="1"/>
              <a:t>sesuatu</a:t>
            </a:r>
            <a:r>
              <a:rPr lang="en-ID" sz="2800" dirty="0"/>
              <a:t> yang </a:t>
            </a:r>
            <a:r>
              <a:rPr lang="en-ID" sz="2800" dirty="0" err="1"/>
              <a:t>biasanya</a:t>
            </a:r>
            <a:r>
              <a:rPr lang="en-ID" sz="2800" dirty="0"/>
              <a:t> </a:t>
            </a:r>
            <a:r>
              <a:rPr lang="en-ID" sz="2800" dirty="0" err="1"/>
              <a:t>dianggap</a:t>
            </a:r>
            <a:r>
              <a:rPr lang="en-ID" sz="2800" dirty="0"/>
              <a:t> </a:t>
            </a:r>
            <a:r>
              <a:rPr lang="en-ID" sz="2800" dirty="0" err="1"/>
              <a:t>sepele</a:t>
            </a:r>
            <a:r>
              <a:rPr lang="en-ID" sz="28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833146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SI (SQUAR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PRESENTASI (SQUARE).thmx</Template>
  <TotalTime>5076</TotalTime>
  <Words>1041</Words>
  <Application>Microsoft Office PowerPoint</Application>
  <PresentationFormat>On-screen Show (4:3)</PresentationFormat>
  <Paragraphs>59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TEMPLATE PRESENTASI (SQUARE)</vt:lpstr>
      <vt:lpstr>PowerPoint Presentation</vt:lpstr>
      <vt:lpstr>TERGAGAP GAGAP DENGAN KEKINIAN</vt:lpstr>
      <vt:lpstr>PERADABAN, KEBUDAYAAN DAN TAMADDUN</vt:lpstr>
      <vt:lpstr>AGAMA SEBAGAI PUSAT</vt:lpstr>
      <vt:lpstr>KEUNIKAN</vt:lpstr>
      <vt:lpstr>KETIDAKPERCAYAAN DIRI</vt:lpstr>
      <vt:lpstr>AJARAN ISLAM DAN REALITAS SEJARAH</vt:lpstr>
      <vt:lpstr>SEJARAH SEBAGAI PUSAT</vt:lpstr>
      <vt:lpstr>SEJARAH KEHIDUPAN  SEHARI-HARI</vt:lpstr>
      <vt:lpstr>KEBENARAN SUBJEKTIF</vt:lpstr>
      <vt:lpstr>SEJARAH, QADA DAN QADAR</vt:lpstr>
      <vt:lpstr>SEJARAH, KEANEHAN DAN KETERPAKSAAN</vt:lpstr>
      <vt:lpstr>KONFLIK SEBAGAI BAROKAH</vt:lpstr>
      <vt:lpstr>KONSEP WAKTU</vt:lpstr>
      <vt:lpstr>RUANG WAKTU ILLAHIA</vt:lpstr>
      <vt:lpstr>PowerPoint Presentation</vt:lpstr>
    </vt:vector>
  </TitlesOfParts>
  <Company>hardyantos@yahoo.com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Akademik UGM sebagai PTN-Bh</dc:title>
  <dc:creator>Hardyanto Soebono</dc:creator>
  <cp:lastModifiedBy>HP</cp:lastModifiedBy>
  <cp:revision>906</cp:revision>
  <cp:lastPrinted>2018-05-24T01:24:00Z</cp:lastPrinted>
  <dcterms:created xsi:type="dcterms:W3CDTF">2017-07-03T07:50:00Z</dcterms:created>
  <dcterms:modified xsi:type="dcterms:W3CDTF">2021-08-03T03:09:50Z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1057-11.2.0.9453</vt:lpwstr>
  </property>
</Properties>
</file>